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85" r:id="rId17"/>
  </p:sldIdLst>
  <p:sldSz cx="12192000" cy="6858000"/>
  <p:notesSz cx="6858000" cy="9144000"/>
  <p:embeddedFontLst>
    <p:embeddedFont>
      <p:font typeface="AirArabia" panose="020B0604020202020204" charset="0"/>
      <p:regular r:id="rId18"/>
    </p:embeddedFont>
    <p:embeddedFont>
      <p:font typeface="AirArabia Normal" panose="020B0604020202020204" charset="0"/>
      <p:regular r:id="rId19"/>
    </p:embeddedFont>
    <p:embeddedFont>
      <p:font typeface="Lato" panose="020B060402020202020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أهرامات - فارغ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53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02049D7-28C5-485E-946D-DA4BFFC8E9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13860" y="0"/>
            <a:ext cx="5978141" cy="6654798"/>
          </a:xfrm>
          <a:custGeom>
            <a:avLst/>
            <a:gdLst>
              <a:gd name="connsiteX0" fmla="*/ 0 w 5978141"/>
              <a:gd name="connsiteY0" fmla="*/ 0 h 6654798"/>
              <a:gd name="connsiteX1" fmla="*/ 5978141 w 5978141"/>
              <a:gd name="connsiteY1" fmla="*/ 0 h 6654798"/>
              <a:gd name="connsiteX2" fmla="*/ 5978141 w 5978141"/>
              <a:gd name="connsiteY2" fmla="*/ 3002463 h 6654798"/>
              <a:gd name="connsiteX3" fmla="*/ 3859785 w 5978141"/>
              <a:gd name="connsiteY3" fmla="*/ 6654798 h 665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8141" h="6654798">
                <a:moveTo>
                  <a:pt x="0" y="0"/>
                </a:moveTo>
                <a:lnTo>
                  <a:pt x="5978141" y="0"/>
                </a:lnTo>
                <a:lnTo>
                  <a:pt x="5978141" y="3002463"/>
                </a:lnTo>
                <a:lnTo>
                  <a:pt x="3859785" y="6654798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342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CC070F-B091-4812-A38C-F378C00BBD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182618" y="967501"/>
            <a:ext cx="8009383" cy="5890498"/>
          </a:xfrm>
          <a:custGeom>
            <a:avLst/>
            <a:gdLst>
              <a:gd name="connsiteX0" fmla="*/ 0 w 8009383"/>
              <a:gd name="connsiteY0" fmla="*/ 0 h 5890498"/>
              <a:gd name="connsiteX1" fmla="*/ 8009383 w 8009383"/>
              <a:gd name="connsiteY1" fmla="*/ 0 h 5890498"/>
              <a:gd name="connsiteX2" fmla="*/ 8009383 w 8009383"/>
              <a:gd name="connsiteY2" fmla="*/ 5890498 h 5890498"/>
              <a:gd name="connsiteX3" fmla="*/ 3416492 w 8009383"/>
              <a:gd name="connsiteY3" fmla="*/ 5890498 h 589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9383" h="5890498">
                <a:moveTo>
                  <a:pt x="0" y="0"/>
                </a:moveTo>
                <a:lnTo>
                  <a:pt x="8009383" y="0"/>
                </a:lnTo>
                <a:lnTo>
                  <a:pt x="8009383" y="5890498"/>
                </a:lnTo>
                <a:lnTo>
                  <a:pt x="3416492" y="5890498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712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5AFF77-98B8-4F5C-8F0B-DA759548C5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" y="967503"/>
            <a:ext cx="8009385" cy="5890497"/>
          </a:xfrm>
          <a:custGeom>
            <a:avLst/>
            <a:gdLst>
              <a:gd name="connsiteX0" fmla="*/ 0 w 8009385"/>
              <a:gd name="connsiteY0" fmla="*/ 0 h 5890497"/>
              <a:gd name="connsiteX1" fmla="*/ 8009385 w 8009385"/>
              <a:gd name="connsiteY1" fmla="*/ 0 h 5890497"/>
              <a:gd name="connsiteX2" fmla="*/ 4592891 w 8009385"/>
              <a:gd name="connsiteY2" fmla="*/ 5890497 h 5890497"/>
              <a:gd name="connsiteX3" fmla="*/ 0 w 8009385"/>
              <a:gd name="connsiteY3" fmla="*/ 5890497 h 589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9385" h="5890497">
                <a:moveTo>
                  <a:pt x="0" y="0"/>
                </a:moveTo>
                <a:lnTo>
                  <a:pt x="8009385" y="0"/>
                </a:lnTo>
                <a:lnTo>
                  <a:pt x="4592891" y="5890497"/>
                </a:lnTo>
                <a:lnTo>
                  <a:pt x="0" y="5890497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16353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F8D88380-D22A-43C4-8138-9D877169B1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14772" y="1262743"/>
            <a:ext cx="2438399" cy="4325257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75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109DD00-9E23-4CF8-BE0C-796AB52A3F8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57932" y="1665516"/>
            <a:ext cx="3024554" cy="1763484"/>
          </a:xfrm>
          <a:custGeom>
            <a:avLst/>
            <a:gdLst>
              <a:gd name="connsiteX0" fmla="*/ 0 w 4819356"/>
              <a:gd name="connsiteY0" fmla="*/ 0 h 4915484"/>
              <a:gd name="connsiteX1" fmla="*/ 4819356 w 4819356"/>
              <a:gd name="connsiteY1" fmla="*/ 0 h 4915484"/>
              <a:gd name="connsiteX2" fmla="*/ 4819356 w 4819356"/>
              <a:gd name="connsiteY2" fmla="*/ 4915484 h 4915484"/>
              <a:gd name="connsiteX3" fmla="*/ 0 w 4819356"/>
              <a:gd name="connsiteY3" fmla="*/ 4915484 h 491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56" h="4915484">
                <a:moveTo>
                  <a:pt x="0" y="0"/>
                </a:moveTo>
                <a:lnTo>
                  <a:pt x="4819356" y="0"/>
                </a:lnTo>
                <a:lnTo>
                  <a:pt x="4819356" y="4915484"/>
                </a:lnTo>
                <a:lnTo>
                  <a:pt x="0" y="491548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18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US" dirty="0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4548B4A8-03C5-480C-8507-D6109B88A2A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28443" y="3100908"/>
            <a:ext cx="1934107" cy="1221483"/>
          </a:xfrm>
          <a:custGeom>
            <a:avLst/>
            <a:gdLst>
              <a:gd name="connsiteX0" fmla="*/ 0 w 4819356"/>
              <a:gd name="connsiteY0" fmla="*/ 0 h 4915484"/>
              <a:gd name="connsiteX1" fmla="*/ 4819356 w 4819356"/>
              <a:gd name="connsiteY1" fmla="*/ 0 h 4915484"/>
              <a:gd name="connsiteX2" fmla="*/ 4819356 w 4819356"/>
              <a:gd name="connsiteY2" fmla="*/ 4915484 h 4915484"/>
              <a:gd name="connsiteX3" fmla="*/ 0 w 4819356"/>
              <a:gd name="connsiteY3" fmla="*/ 4915484 h 491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56" h="4915484">
                <a:moveTo>
                  <a:pt x="0" y="0"/>
                </a:moveTo>
                <a:lnTo>
                  <a:pt x="4819356" y="0"/>
                </a:lnTo>
                <a:lnTo>
                  <a:pt x="4819356" y="4915484"/>
                </a:lnTo>
                <a:lnTo>
                  <a:pt x="0" y="491548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16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US" dirty="0"/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678849E7-2E2F-4263-92B2-5E6F23C527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42861" y="3163139"/>
            <a:ext cx="1424939" cy="1066800"/>
          </a:xfrm>
          <a:custGeom>
            <a:avLst/>
            <a:gdLst>
              <a:gd name="connsiteX0" fmla="*/ 0 w 4819356"/>
              <a:gd name="connsiteY0" fmla="*/ 0 h 4915484"/>
              <a:gd name="connsiteX1" fmla="*/ 4819356 w 4819356"/>
              <a:gd name="connsiteY1" fmla="*/ 0 h 4915484"/>
              <a:gd name="connsiteX2" fmla="*/ 4819356 w 4819356"/>
              <a:gd name="connsiteY2" fmla="*/ 4915484 h 4915484"/>
              <a:gd name="connsiteX3" fmla="*/ 0 w 4819356"/>
              <a:gd name="connsiteY3" fmla="*/ 4915484 h 491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9356" h="4915484">
                <a:moveTo>
                  <a:pt x="0" y="0"/>
                </a:moveTo>
                <a:lnTo>
                  <a:pt x="4819356" y="0"/>
                </a:lnTo>
                <a:lnTo>
                  <a:pt x="4819356" y="4915484"/>
                </a:lnTo>
                <a:lnTo>
                  <a:pt x="0" y="4915484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12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8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61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76A7BF-4EC4-4722-B000-995B171F9FB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"/>
            <a:ext cx="5682179" cy="5816600"/>
          </a:xfrm>
          <a:custGeom>
            <a:avLst/>
            <a:gdLst>
              <a:gd name="connsiteX0" fmla="*/ 0 w 5682179"/>
              <a:gd name="connsiteY0" fmla="*/ 0 h 5816600"/>
              <a:gd name="connsiteX1" fmla="*/ 5682179 w 5682179"/>
              <a:gd name="connsiteY1" fmla="*/ 0 h 5816600"/>
              <a:gd name="connsiteX2" fmla="*/ 2308548 w 5682179"/>
              <a:gd name="connsiteY2" fmla="*/ 5816600 h 5816600"/>
              <a:gd name="connsiteX3" fmla="*/ 0 w 5682179"/>
              <a:gd name="connsiteY3" fmla="*/ 1836348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179" h="5816600">
                <a:moveTo>
                  <a:pt x="0" y="0"/>
                </a:moveTo>
                <a:lnTo>
                  <a:pt x="5682179" y="0"/>
                </a:lnTo>
                <a:lnTo>
                  <a:pt x="2308548" y="5816600"/>
                </a:lnTo>
                <a:lnTo>
                  <a:pt x="0" y="1836348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أضـف صورة</a:t>
            </a:r>
          </a:p>
        </p:txBody>
      </p:sp>
    </p:spTree>
    <p:extLst>
      <p:ext uri="{BB962C8B-B14F-4D97-AF65-F5344CB8AC3E}">
        <p14:creationId xmlns:p14="http://schemas.microsoft.com/office/powerpoint/2010/main" val="185300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5CDE8BE-4A74-425B-826F-40F1146D6F8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6020790" cy="6857999"/>
          </a:xfrm>
          <a:custGeom>
            <a:avLst/>
            <a:gdLst>
              <a:gd name="connsiteX0" fmla="*/ 0 w 6020790"/>
              <a:gd name="connsiteY0" fmla="*/ 0 h 6857999"/>
              <a:gd name="connsiteX1" fmla="*/ 6020790 w 6020790"/>
              <a:gd name="connsiteY1" fmla="*/ 0 h 6857999"/>
              <a:gd name="connsiteX2" fmla="*/ 2043134 w 6020790"/>
              <a:gd name="connsiteY2" fmla="*/ 6857999 h 6857999"/>
              <a:gd name="connsiteX3" fmla="*/ 0 w 602079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0790" h="6857999">
                <a:moveTo>
                  <a:pt x="0" y="0"/>
                </a:moveTo>
                <a:lnTo>
                  <a:pt x="6020790" y="0"/>
                </a:lnTo>
                <a:lnTo>
                  <a:pt x="2043134" y="6857999"/>
                </a:lnTo>
                <a:lnTo>
                  <a:pt x="0" y="6857999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969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BA2C963-6223-4BB5-822D-883A206F5AD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71212" y="2"/>
            <a:ext cx="6020789" cy="6857998"/>
          </a:xfrm>
          <a:custGeom>
            <a:avLst/>
            <a:gdLst>
              <a:gd name="connsiteX0" fmla="*/ 3977655 w 6020789"/>
              <a:gd name="connsiteY0" fmla="*/ 0 h 6857998"/>
              <a:gd name="connsiteX1" fmla="*/ 6020789 w 6020789"/>
              <a:gd name="connsiteY1" fmla="*/ 0 h 6857998"/>
              <a:gd name="connsiteX2" fmla="*/ 6020789 w 6020789"/>
              <a:gd name="connsiteY2" fmla="*/ 6857998 h 6857998"/>
              <a:gd name="connsiteX3" fmla="*/ 0 w 6020789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0789" h="6857998">
                <a:moveTo>
                  <a:pt x="3977655" y="0"/>
                </a:moveTo>
                <a:lnTo>
                  <a:pt x="6020789" y="0"/>
                </a:lnTo>
                <a:lnTo>
                  <a:pt x="6020789" y="6857998"/>
                </a:lnTo>
                <a:lnTo>
                  <a:pt x="0" y="6857998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330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9EE36CC-FDA2-442F-A4D3-06FF7017492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4275" y="838867"/>
            <a:ext cx="6207999" cy="5351719"/>
          </a:xfrm>
          <a:custGeom>
            <a:avLst/>
            <a:gdLst>
              <a:gd name="connsiteX0" fmla="*/ 3103999 w 6207999"/>
              <a:gd name="connsiteY0" fmla="*/ 0 h 5351719"/>
              <a:gd name="connsiteX1" fmla="*/ 6207999 w 6207999"/>
              <a:gd name="connsiteY1" fmla="*/ 5351719 h 5351719"/>
              <a:gd name="connsiteX2" fmla="*/ 0 w 6207999"/>
              <a:gd name="connsiteY2" fmla="*/ 5351719 h 535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07999" h="5351719">
                <a:moveTo>
                  <a:pt x="3103999" y="0"/>
                </a:moveTo>
                <a:lnTo>
                  <a:pt x="6207999" y="5351719"/>
                </a:lnTo>
                <a:lnTo>
                  <a:pt x="0" y="5351719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 anchor="b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445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294BDAC-92D6-4659-9A90-1C641C1AB46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4275" y="661068"/>
            <a:ext cx="6207999" cy="5351719"/>
          </a:xfrm>
          <a:custGeom>
            <a:avLst/>
            <a:gdLst>
              <a:gd name="connsiteX0" fmla="*/ 0 w 6207999"/>
              <a:gd name="connsiteY0" fmla="*/ 0 h 5351719"/>
              <a:gd name="connsiteX1" fmla="*/ 6207999 w 6207999"/>
              <a:gd name="connsiteY1" fmla="*/ 0 h 5351719"/>
              <a:gd name="connsiteX2" fmla="*/ 3104000 w 6207999"/>
              <a:gd name="connsiteY2" fmla="*/ 5351719 h 535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07999" h="5351719">
                <a:moveTo>
                  <a:pt x="0" y="0"/>
                </a:moveTo>
                <a:lnTo>
                  <a:pt x="6207999" y="0"/>
                </a:lnTo>
                <a:lnTo>
                  <a:pt x="3104000" y="5351719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6148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01970E0-BF8C-405A-9CC4-B7BA2AFDFCF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83869" y="1221928"/>
            <a:ext cx="6537846" cy="5636072"/>
          </a:xfrm>
          <a:custGeom>
            <a:avLst/>
            <a:gdLst>
              <a:gd name="connsiteX0" fmla="*/ 3268923 w 6537846"/>
              <a:gd name="connsiteY0" fmla="*/ 0 h 5636072"/>
              <a:gd name="connsiteX1" fmla="*/ 6537846 w 6537846"/>
              <a:gd name="connsiteY1" fmla="*/ 5636072 h 5636072"/>
              <a:gd name="connsiteX2" fmla="*/ 0 w 6537846"/>
              <a:gd name="connsiteY2" fmla="*/ 5636072 h 563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7846" h="5636072">
                <a:moveTo>
                  <a:pt x="3268923" y="0"/>
                </a:moveTo>
                <a:lnTo>
                  <a:pt x="6537846" y="5636072"/>
                </a:lnTo>
                <a:lnTo>
                  <a:pt x="0" y="5636072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 anchor="b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452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هرامات -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8B6B75C-40AB-4A0C-A2F7-1A4ED25E01C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203200"/>
            <a:ext cx="5978142" cy="6654798"/>
          </a:xfrm>
          <a:custGeom>
            <a:avLst/>
            <a:gdLst>
              <a:gd name="connsiteX0" fmla="*/ 2118356 w 5978142"/>
              <a:gd name="connsiteY0" fmla="*/ 0 h 6654798"/>
              <a:gd name="connsiteX1" fmla="*/ 5978142 w 5978142"/>
              <a:gd name="connsiteY1" fmla="*/ 6654798 h 6654798"/>
              <a:gd name="connsiteX2" fmla="*/ 0 w 5978142"/>
              <a:gd name="connsiteY2" fmla="*/ 6654798 h 6654798"/>
              <a:gd name="connsiteX3" fmla="*/ 0 w 5978142"/>
              <a:gd name="connsiteY3" fmla="*/ 3652336 h 665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8142" h="6654798">
                <a:moveTo>
                  <a:pt x="2118356" y="0"/>
                </a:moveTo>
                <a:lnTo>
                  <a:pt x="5978142" y="6654798"/>
                </a:lnTo>
                <a:lnTo>
                  <a:pt x="0" y="6654798"/>
                </a:lnTo>
                <a:lnTo>
                  <a:pt x="0" y="3652336"/>
                </a:lnTo>
                <a:close/>
              </a:path>
            </a:pathLst>
          </a:custGeom>
          <a:pattFill prst="pct20">
            <a:fgClr>
              <a:schemeClr val="accent2"/>
            </a:fgClr>
            <a:bgClr>
              <a:schemeClr val="bg1"/>
            </a:bgClr>
          </a:pattFill>
        </p:spPr>
        <p:txBody>
          <a:bodyPr wrap="square" anchor="b">
            <a:noAutofit/>
          </a:bodyPr>
          <a:lstStyle>
            <a:lvl1pPr marL="0" indent="0" algn="ctr" rtl="1">
              <a:buNone/>
              <a:defRPr sz="2000">
                <a:latin typeface="AirArabia" panose="020B0303060202020204" pitchFamily="34" charset="0"/>
                <a:cs typeface="AirArabia" panose="020B0303060202020204" pitchFamily="34" charset="0"/>
              </a:defRPr>
            </a:lvl1pPr>
          </a:lstStyle>
          <a:p>
            <a:r>
              <a:rPr lang="ar-SA" dirty="0"/>
              <a:t>أضف صورة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2369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B739326-CB14-46A1-B187-76C6E27A3272}"/>
              </a:ext>
            </a:extLst>
          </p:cNvPr>
          <p:cNvSpPr/>
          <p:nvPr userDrawn="1"/>
        </p:nvSpPr>
        <p:spPr>
          <a:xfrm flipH="1">
            <a:off x="11606974" y="301323"/>
            <a:ext cx="585026" cy="365427"/>
          </a:xfrm>
          <a:custGeom>
            <a:avLst/>
            <a:gdLst>
              <a:gd name="connsiteX0" fmla="*/ 373078 w 585026"/>
              <a:gd name="connsiteY0" fmla="*/ 0 h 365427"/>
              <a:gd name="connsiteX1" fmla="*/ 0 w 585026"/>
              <a:gd name="connsiteY1" fmla="*/ 0 h 365427"/>
              <a:gd name="connsiteX2" fmla="*/ 0 w 585026"/>
              <a:gd name="connsiteY2" fmla="*/ 365427 h 365427"/>
              <a:gd name="connsiteX3" fmla="*/ 585026 w 585026"/>
              <a:gd name="connsiteY3" fmla="*/ 365427 h 36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026" h="365427">
                <a:moveTo>
                  <a:pt x="373078" y="0"/>
                </a:moveTo>
                <a:lnTo>
                  <a:pt x="0" y="0"/>
                </a:lnTo>
                <a:lnTo>
                  <a:pt x="0" y="365427"/>
                </a:lnTo>
                <a:lnTo>
                  <a:pt x="585026" y="3654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B0CD7FFE-4A34-4A6B-B32B-5D2354872208}"/>
              </a:ext>
            </a:extLst>
          </p:cNvPr>
          <p:cNvSpPr/>
          <p:nvPr userDrawn="1"/>
        </p:nvSpPr>
        <p:spPr>
          <a:xfrm flipH="1" flipV="1">
            <a:off x="11339320" y="251317"/>
            <a:ext cx="539910" cy="465438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79B0EF-2E10-48D9-A1B5-34F723CAD7E4}"/>
              </a:ext>
            </a:extLst>
          </p:cNvPr>
          <p:cNvSpPr txBox="1"/>
          <p:nvPr userDrawn="1"/>
        </p:nvSpPr>
        <p:spPr>
          <a:xfrm>
            <a:off x="11429578" y="318064"/>
            <a:ext cx="359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00D8AA79-A4E8-4915-8E27-AA6A4D2853ED}" type="slidenum">
              <a:rPr lang="en-ID" sz="1000" smtClean="0">
                <a:solidFill>
                  <a:schemeClr val="bg1"/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5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6" r:id="rId9"/>
    <p:sldLayoutId id="2147483657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CA207546-2E4D-40D5-94E6-605D1B5B33B7}"/>
              </a:ext>
            </a:extLst>
          </p:cNvPr>
          <p:cNvSpPr/>
          <p:nvPr/>
        </p:nvSpPr>
        <p:spPr>
          <a:xfrm flipH="1" flipV="1">
            <a:off x="9086400" y="4755860"/>
            <a:ext cx="650147" cy="5604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CFF3F47-64B2-4114-81C3-ECC32DECEF10}"/>
              </a:ext>
            </a:extLst>
          </p:cNvPr>
          <p:cNvSpPr/>
          <p:nvPr/>
        </p:nvSpPr>
        <p:spPr>
          <a:xfrm rot="10800000" flipH="1" flipV="1">
            <a:off x="8509319" y="4639558"/>
            <a:ext cx="919966" cy="79307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2E5148F-59F8-4A59-A193-3EEFEA10FFA6}"/>
              </a:ext>
            </a:extLst>
          </p:cNvPr>
          <p:cNvSpPr/>
          <p:nvPr/>
        </p:nvSpPr>
        <p:spPr>
          <a:xfrm flipH="1" flipV="1">
            <a:off x="7998565" y="4639558"/>
            <a:ext cx="919970" cy="79307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903BBF-1865-43C7-A4AD-8C84BCC9155E}"/>
              </a:ext>
            </a:extLst>
          </p:cNvPr>
          <p:cNvSpPr txBox="1"/>
          <p:nvPr/>
        </p:nvSpPr>
        <p:spPr>
          <a:xfrm flipH="1">
            <a:off x="6998581" y="3873521"/>
            <a:ext cx="4920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المحاسبة المتوسطة </a:t>
            </a:r>
            <a:endParaRPr lang="en-ID" sz="4000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F983F8-A5C5-47F1-AE0F-A41180698D7C}"/>
              </a:ext>
            </a:extLst>
          </p:cNvPr>
          <p:cNvSpPr/>
          <p:nvPr/>
        </p:nvSpPr>
        <p:spPr>
          <a:xfrm flipH="1">
            <a:off x="9411610" y="4755860"/>
            <a:ext cx="2778919" cy="5604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87ADFE-2D33-47B9-878F-750FA57F78F7}"/>
              </a:ext>
            </a:extLst>
          </p:cNvPr>
          <p:cNvSpPr txBox="1"/>
          <p:nvPr/>
        </p:nvSpPr>
        <p:spPr>
          <a:xfrm flipH="1">
            <a:off x="10313637" y="5317215"/>
            <a:ext cx="160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</a:rPr>
              <a:t>الفصل الاول</a:t>
            </a:r>
            <a:endParaRPr lang="en-ID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5ED7795-7571-449A-8D83-6009E0026AFF}"/>
              </a:ext>
            </a:extLst>
          </p:cNvPr>
          <p:cNvSpPr/>
          <p:nvPr/>
        </p:nvSpPr>
        <p:spPr>
          <a:xfrm rot="10800000" flipH="1" flipV="1">
            <a:off x="344351" y="0"/>
            <a:ext cx="7955283" cy="6858000"/>
          </a:xfrm>
          <a:prstGeom prst="triangle">
            <a:avLst/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040FE7-7F5C-439D-80E3-9D83BF5D3D63}"/>
              </a:ext>
            </a:extLst>
          </p:cNvPr>
          <p:cNvSpPr/>
          <p:nvPr/>
        </p:nvSpPr>
        <p:spPr>
          <a:xfrm flipH="1" flipV="1">
            <a:off x="26462" y="1936715"/>
            <a:ext cx="2857209" cy="4921285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4ECEC0D-AD94-477D-BB40-E375F24CA0B8}"/>
              </a:ext>
            </a:extLst>
          </p:cNvPr>
          <p:cNvSpPr/>
          <p:nvPr/>
        </p:nvSpPr>
        <p:spPr>
          <a:xfrm flipV="1">
            <a:off x="9488263" y="0"/>
            <a:ext cx="2695645" cy="4643006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1CB5FEE-0BAB-4C8D-B4F9-46069B1D2CA4}"/>
              </a:ext>
            </a:extLst>
          </p:cNvPr>
          <p:cNvSpPr/>
          <p:nvPr/>
        </p:nvSpPr>
        <p:spPr>
          <a:xfrm rot="10800000" flipH="1" flipV="1">
            <a:off x="337415" y="0"/>
            <a:ext cx="7955283" cy="6858000"/>
          </a:xfrm>
          <a:prstGeom prst="triangle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F0710CF-9E40-4A0C-ABE5-9B989256E807}"/>
              </a:ext>
            </a:extLst>
          </p:cNvPr>
          <p:cNvSpPr/>
          <p:nvPr/>
        </p:nvSpPr>
        <p:spPr>
          <a:xfrm flipH="1" flipV="1">
            <a:off x="19526" y="1936715"/>
            <a:ext cx="2857209" cy="4921285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066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4421BAC-491F-45A8-935E-398B54345ECA}"/>
              </a:ext>
            </a:extLst>
          </p:cNvPr>
          <p:cNvSpPr/>
          <p:nvPr/>
        </p:nvSpPr>
        <p:spPr>
          <a:xfrm rot="10800000" flipH="1" flipV="1">
            <a:off x="6491913" y="838362"/>
            <a:ext cx="5700087" cy="6019638"/>
          </a:xfrm>
          <a:custGeom>
            <a:avLst/>
            <a:gdLst>
              <a:gd name="connsiteX0" fmla="*/ 3491394 w 5700087"/>
              <a:gd name="connsiteY0" fmla="*/ 0 h 6019638"/>
              <a:gd name="connsiteX1" fmla="*/ 5700087 w 5700087"/>
              <a:gd name="connsiteY1" fmla="*/ 3808087 h 6019638"/>
              <a:gd name="connsiteX2" fmla="*/ 5700087 w 5700087"/>
              <a:gd name="connsiteY2" fmla="*/ 6019638 h 6019638"/>
              <a:gd name="connsiteX3" fmla="*/ 0 w 5700087"/>
              <a:gd name="connsiteY3" fmla="*/ 6019638 h 601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0087" h="6019638">
                <a:moveTo>
                  <a:pt x="3491394" y="0"/>
                </a:moveTo>
                <a:lnTo>
                  <a:pt x="5700087" y="3808087"/>
                </a:lnTo>
                <a:lnTo>
                  <a:pt x="5700087" y="6019638"/>
                </a:lnTo>
                <a:lnTo>
                  <a:pt x="0" y="6019638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A345C3A-D8F0-43F3-956E-004A63ADC0A0}"/>
              </a:ext>
            </a:extLst>
          </p:cNvPr>
          <p:cNvSpPr/>
          <p:nvPr/>
        </p:nvSpPr>
        <p:spPr>
          <a:xfrm rot="10800000">
            <a:off x="6095135" y="0"/>
            <a:ext cx="4165476" cy="3590925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A115C64-34EC-4F60-9838-6E2173D8FE5C}"/>
              </a:ext>
            </a:extLst>
          </p:cNvPr>
          <p:cNvSpPr/>
          <p:nvPr/>
        </p:nvSpPr>
        <p:spPr>
          <a:xfrm flipH="1" flipV="1">
            <a:off x="6063942" y="-4988"/>
            <a:ext cx="6128058" cy="6864280"/>
          </a:xfrm>
          <a:custGeom>
            <a:avLst/>
            <a:gdLst>
              <a:gd name="connsiteX0" fmla="*/ 5265028 w 6128058"/>
              <a:gd name="connsiteY0" fmla="*/ 4657669 h 6864280"/>
              <a:gd name="connsiteX1" fmla="*/ 5299099 w 6128058"/>
              <a:gd name="connsiteY1" fmla="*/ 4716682 h 6864280"/>
              <a:gd name="connsiteX2" fmla="*/ 5090640 w 6128058"/>
              <a:gd name="connsiteY2" fmla="*/ 5079407 h 6864280"/>
              <a:gd name="connsiteX3" fmla="*/ 6125870 w 6128058"/>
              <a:gd name="connsiteY3" fmla="*/ 6864280 h 6864280"/>
              <a:gd name="connsiteX4" fmla="*/ 6057729 w 6128058"/>
              <a:gd name="connsiteY4" fmla="*/ 6864279 h 6864280"/>
              <a:gd name="connsiteX5" fmla="*/ 5056724 w 6128058"/>
              <a:gd name="connsiteY5" fmla="*/ 5138420 h 6864280"/>
              <a:gd name="connsiteX6" fmla="*/ 4960070 w 6128058"/>
              <a:gd name="connsiteY6" fmla="*/ 5306603 h 6864280"/>
              <a:gd name="connsiteX7" fmla="*/ 4892162 w 6128058"/>
              <a:gd name="connsiteY7" fmla="*/ 5306468 h 6864280"/>
              <a:gd name="connsiteX8" fmla="*/ 4585913 w 6128058"/>
              <a:gd name="connsiteY8" fmla="*/ 2539140 h 6864280"/>
              <a:gd name="connsiteX9" fmla="*/ 4655351 w 6128058"/>
              <a:gd name="connsiteY9" fmla="*/ 2539140 h 6864280"/>
              <a:gd name="connsiteX10" fmla="*/ 4305258 w 6128058"/>
              <a:gd name="connsiteY10" fmla="*/ 3142744 h 6864280"/>
              <a:gd name="connsiteX11" fmla="*/ 4549205 w 6128058"/>
              <a:gd name="connsiteY11" fmla="*/ 3567220 h 6864280"/>
              <a:gd name="connsiteX12" fmla="*/ 4514486 w 6128058"/>
              <a:gd name="connsiteY12" fmla="*/ 3627355 h 6864280"/>
              <a:gd name="connsiteX13" fmla="*/ 4134528 w 6128058"/>
              <a:gd name="connsiteY13" fmla="*/ 2966216 h 6864280"/>
              <a:gd name="connsiteX14" fmla="*/ 4203728 w 6128058"/>
              <a:gd name="connsiteY14" fmla="*/ 2966078 h 6864280"/>
              <a:gd name="connsiteX15" fmla="*/ 4270699 w 6128058"/>
              <a:gd name="connsiteY15" fmla="*/ 3082609 h 6864280"/>
              <a:gd name="connsiteX16" fmla="*/ 0 w 6128058"/>
              <a:gd name="connsiteY16" fmla="*/ 2333951 h 6864280"/>
              <a:gd name="connsiteX17" fmla="*/ 2216526 w 6128058"/>
              <a:gd name="connsiteY17" fmla="*/ 6155525 h 6864280"/>
              <a:gd name="connsiteX18" fmla="*/ 2315018 w 6128058"/>
              <a:gd name="connsiteY18" fmla="*/ 5984143 h 6864280"/>
              <a:gd name="connsiteX19" fmla="*/ 2384218 w 6128058"/>
              <a:gd name="connsiteY19" fmla="*/ 5984281 h 6864280"/>
              <a:gd name="connsiteX20" fmla="*/ 2004259 w 6128058"/>
              <a:gd name="connsiteY20" fmla="*/ 6645420 h 6864280"/>
              <a:gd name="connsiteX21" fmla="*/ 1969540 w 6128058"/>
              <a:gd name="connsiteY21" fmla="*/ 6585285 h 6864280"/>
              <a:gd name="connsiteX22" fmla="*/ 2181965 w 6128058"/>
              <a:gd name="connsiteY22" fmla="*/ 6215660 h 6864280"/>
              <a:gd name="connsiteX23" fmla="*/ 1 w 6128058"/>
              <a:gd name="connsiteY23" fmla="*/ 2453671 h 6864280"/>
              <a:gd name="connsiteX24" fmla="*/ 6128058 w 6128058"/>
              <a:gd name="connsiteY24" fmla="*/ 0 h 6864280"/>
              <a:gd name="connsiteX25" fmla="*/ 4655350 w 6128058"/>
              <a:gd name="connsiteY25" fmla="*/ 2539139 h 6864280"/>
              <a:gd name="connsiteX26" fmla="*/ 4585913 w 6128058"/>
              <a:gd name="connsiteY26" fmla="*/ 2539139 h 6864280"/>
              <a:gd name="connsiteX27" fmla="*/ 6058621 w 6128058"/>
              <a:gd name="connsiteY27" fmla="*/ 1 h 68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128058" h="6864280">
                <a:moveTo>
                  <a:pt x="5265028" y="4657669"/>
                </a:moveTo>
                <a:lnTo>
                  <a:pt x="5299099" y="4716682"/>
                </a:lnTo>
                <a:lnTo>
                  <a:pt x="5090640" y="5079407"/>
                </a:lnTo>
                <a:lnTo>
                  <a:pt x="6125870" y="6864280"/>
                </a:lnTo>
                <a:lnTo>
                  <a:pt x="6057729" y="6864279"/>
                </a:lnTo>
                <a:lnTo>
                  <a:pt x="5056724" y="5138420"/>
                </a:lnTo>
                <a:lnTo>
                  <a:pt x="4960070" y="5306603"/>
                </a:lnTo>
                <a:lnTo>
                  <a:pt x="4892162" y="5306468"/>
                </a:lnTo>
                <a:close/>
                <a:moveTo>
                  <a:pt x="4585913" y="2539140"/>
                </a:moveTo>
                <a:lnTo>
                  <a:pt x="4655351" y="2539140"/>
                </a:lnTo>
                <a:lnTo>
                  <a:pt x="4305258" y="3142744"/>
                </a:lnTo>
                <a:lnTo>
                  <a:pt x="4549205" y="3567220"/>
                </a:lnTo>
                <a:lnTo>
                  <a:pt x="4514486" y="3627355"/>
                </a:lnTo>
                <a:lnTo>
                  <a:pt x="4134528" y="2966216"/>
                </a:lnTo>
                <a:lnTo>
                  <a:pt x="4203728" y="2966078"/>
                </a:lnTo>
                <a:lnTo>
                  <a:pt x="4270699" y="3082609"/>
                </a:lnTo>
                <a:close/>
                <a:moveTo>
                  <a:pt x="0" y="2333951"/>
                </a:moveTo>
                <a:lnTo>
                  <a:pt x="2216526" y="6155525"/>
                </a:lnTo>
                <a:lnTo>
                  <a:pt x="2315018" y="5984143"/>
                </a:lnTo>
                <a:lnTo>
                  <a:pt x="2384218" y="5984281"/>
                </a:lnTo>
                <a:lnTo>
                  <a:pt x="2004259" y="6645420"/>
                </a:lnTo>
                <a:lnTo>
                  <a:pt x="1969540" y="6585285"/>
                </a:lnTo>
                <a:lnTo>
                  <a:pt x="2181965" y="6215660"/>
                </a:lnTo>
                <a:lnTo>
                  <a:pt x="1" y="2453671"/>
                </a:lnTo>
                <a:close/>
                <a:moveTo>
                  <a:pt x="6128058" y="0"/>
                </a:moveTo>
                <a:lnTo>
                  <a:pt x="4655350" y="2539139"/>
                </a:lnTo>
                <a:lnTo>
                  <a:pt x="4585913" y="2539139"/>
                </a:lnTo>
                <a:lnTo>
                  <a:pt x="6058621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E95A54-37DF-498B-A6A2-7A93FBCEAA71}"/>
              </a:ext>
            </a:extLst>
          </p:cNvPr>
          <p:cNvSpPr txBox="1"/>
          <p:nvPr/>
        </p:nvSpPr>
        <p:spPr>
          <a:xfrm>
            <a:off x="8217258" y="4812754"/>
            <a:ext cx="35317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IQ" sz="10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2020</a:t>
            </a:r>
            <a:endParaRPr lang="en-ID" sz="10000" dirty="0">
              <a:solidFill>
                <a:schemeClr val="accent3">
                  <a:lumMod val="40000"/>
                  <a:lumOff val="60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8" name="Freeform 45">
            <a:extLst>
              <a:ext uri="{FF2B5EF4-FFF2-40B4-BE49-F238E27FC236}">
                <a16:creationId xmlns:a16="http://schemas.microsoft.com/office/drawing/2014/main" id="{413433BC-D59D-4070-8D82-B2C2FAF5C1D6}"/>
              </a:ext>
            </a:extLst>
          </p:cNvPr>
          <p:cNvSpPr>
            <a:spLocks noEditPoints="1"/>
          </p:cNvSpPr>
          <p:nvPr/>
        </p:nvSpPr>
        <p:spPr bwMode="auto">
          <a:xfrm>
            <a:off x="7684230" y="906521"/>
            <a:ext cx="987285" cy="934979"/>
          </a:xfrm>
          <a:custGeom>
            <a:avLst/>
            <a:gdLst>
              <a:gd name="T0" fmla="*/ 112 w 128"/>
              <a:gd name="T1" fmla="*/ 16 h 120"/>
              <a:gd name="T2" fmla="*/ 88 w 128"/>
              <a:gd name="T3" fmla="*/ 16 h 120"/>
              <a:gd name="T4" fmla="*/ 88 w 128"/>
              <a:gd name="T5" fmla="*/ 8 h 120"/>
              <a:gd name="T6" fmla="*/ 80 w 128"/>
              <a:gd name="T7" fmla="*/ 0 h 120"/>
              <a:gd name="T8" fmla="*/ 48 w 128"/>
              <a:gd name="T9" fmla="*/ 0 h 120"/>
              <a:gd name="T10" fmla="*/ 40 w 128"/>
              <a:gd name="T11" fmla="*/ 8 h 120"/>
              <a:gd name="T12" fmla="*/ 40 w 128"/>
              <a:gd name="T13" fmla="*/ 16 h 120"/>
              <a:gd name="T14" fmla="*/ 16 w 128"/>
              <a:gd name="T15" fmla="*/ 16 h 120"/>
              <a:gd name="T16" fmla="*/ 0 w 128"/>
              <a:gd name="T17" fmla="*/ 32 h 120"/>
              <a:gd name="T18" fmla="*/ 0 w 128"/>
              <a:gd name="T19" fmla="*/ 104 h 120"/>
              <a:gd name="T20" fmla="*/ 16 w 128"/>
              <a:gd name="T21" fmla="*/ 120 h 120"/>
              <a:gd name="T22" fmla="*/ 112 w 128"/>
              <a:gd name="T23" fmla="*/ 120 h 120"/>
              <a:gd name="T24" fmla="*/ 128 w 128"/>
              <a:gd name="T25" fmla="*/ 104 h 120"/>
              <a:gd name="T26" fmla="*/ 128 w 128"/>
              <a:gd name="T27" fmla="*/ 32 h 120"/>
              <a:gd name="T28" fmla="*/ 112 w 128"/>
              <a:gd name="T29" fmla="*/ 16 h 120"/>
              <a:gd name="T30" fmla="*/ 48 w 128"/>
              <a:gd name="T31" fmla="*/ 12 h 120"/>
              <a:gd name="T32" fmla="*/ 52 w 128"/>
              <a:gd name="T33" fmla="*/ 8 h 120"/>
              <a:gd name="T34" fmla="*/ 76 w 128"/>
              <a:gd name="T35" fmla="*/ 8 h 120"/>
              <a:gd name="T36" fmla="*/ 80 w 128"/>
              <a:gd name="T37" fmla="*/ 12 h 120"/>
              <a:gd name="T38" fmla="*/ 80 w 128"/>
              <a:gd name="T39" fmla="*/ 16 h 120"/>
              <a:gd name="T40" fmla="*/ 48 w 128"/>
              <a:gd name="T41" fmla="*/ 16 h 120"/>
              <a:gd name="T42" fmla="*/ 48 w 128"/>
              <a:gd name="T43" fmla="*/ 12 h 120"/>
              <a:gd name="T44" fmla="*/ 120 w 128"/>
              <a:gd name="T45" fmla="*/ 104 h 120"/>
              <a:gd name="T46" fmla="*/ 112 w 128"/>
              <a:gd name="T47" fmla="*/ 112 h 120"/>
              <a:gd name="T48" fmla="*/ 16 w 128"/>
              <a:gd name="T49" fmla="*/ 112 h 120"/>
              <a:gd name="T50" fmla="*/ 8 w 128"/>
              <a:gd name="T51" fmla="*/ 104 h 120"/>
              <a:gd name="T52" fmla="*/ 8 w 128"/>
              <a:gd name="T53" fmla="*/ 60 h 120"/>
              <a:gd name="T54" fmla="*/ 49 w 128"/>
              <a:gd name="T55" fmla="*/ 60 h 120"/>
              <a:gd name="T56" fmla="*/ 48 w 128"/>
              <a:gd name="T57" fmla="*/ 64 h 120"/>
              <a:gd name="T58" fmla="*/ 64 w 128"/>
              <a:gd name="T59" fmla="*/ 80 h 120"/>
              <a:gd name="T60" fmla="*/ 80 w 128"/>
              <a:gd name="T61" fmla="*/ 64 h 120"/>
              <a:gd name="T62" fmla="*/ 79 w 128"/>
              <a:gd name="T63" fmla="*/ 60 h 120"/>
              <a:gd name="T64" fmla="*/ 120 w 128"/>
              <a:gd name="T65" fmla="*/ 60 h 120"/>
              <a:gd name="T66" fmla="*/ 120 w 128"/>
              <a:gd name="T67" fmla="*/ 104 h 120"/>
              <a:gd name="T68" fmla="*/ 56 w 128"/>
              <a:gd name="T69" fmla="*/ 64 h 120"/>
              <a:gd name="T70" fmla="*/ 57 w 128"/>
              <a:gd name="T71" fmla="*/ 60 h 120"/>
              <a:gd name="T72" fmla="*/ 71 w 128"/>
              <a:gd name="T73" fmla="*/ 60 h 120"/>
              <a:gd name="T74" fmla="*/ 72 w 128"/>
              <a:gd name="T75" fmla="*/ 64 h 120"/>
              <a:gd name="T76" fmla="*/ 64 w 128"/>
              <a:gd name="T77" fmla="*/ 72 h 120"/>
              <a:gd name="T78" fmla="*/ 56 w 128"/>
              <a:gd name="T79" fmla="*/ 64 h 120"/>
              <a:gd name="T80" fmla="*/ 120 w 128"/>
              <a:gd name="T81" fmla="*/ 52 h 120"/>
              <a:gd name="T82" fmla="*/ 8 w 128"/>
              <a:gd name="T83" fmla="*/ 52 h 120"/>
              <a:gd name="T84" fmla="*/ 8 w 128"/>
              <a:gd name="T85" fmla="*/ 32 h 120"/>
              <a:gd name="T86" fmla="*/ 16 w 128"/>
              <a:gd name="T87" fmla="*/ 24 h 120"/>
              <a:gd name="T88" fmla="*/ 112 w 128"/>
              <a:gd name="T89" fmla="*/ 24 h 120"/>
              <a:gd name="T90" fmla="*/ 120 w 128"/>
              <a:gd name="T91" fmla="*/ 32 h 120"/>
              <a:gd name="T92" fmla="*/ 120 w 128"/>
              <a:gd name="T93" fmla="*/ 5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120">
                <a:moveTo>
                  <a:pt x="112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"/>
                  <a:pt x="84" y="0"/>
                  <a:pt x="8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0" y="4"/>
                  <a:pt x="40" y="8"/>
                </a:cubicBezTo>
                <a:cubicBezTo>
                  <a:pt x="40" y="16"/>
                  <a:pt x="40" y="16"/>
                  <a:pt x="40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13"/>
                  <a:pt x="7" y="120"/>
                  <a:pt x="16" y="120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121" y="120"/>
                  <a:pt x="128" y="113"/>
                  <a:pt x="128" y="104"/>
                </a:cubicBezTo>
                <a:cubicBezTo>
                  <a:pt x="128" y="32"/>
                  <a:pt x="128" y="32"/>
                  <a:pt x="128" y="32"/>
                </a:cubicBezTo>
                <a:cubicBezTo>
                  <a:pt x="128" y="23"/>
                  <a:pt x="121" y="16"/>
                  <a:pt x="112" y="16"/>
                </a:cubicBezTo>
                <a:close/>
                <a:moveTo>
                  <a:pt x="48" y="12"/>
                </a:moveTo>
                <a:cubicBezTo>
                  <a:pt x="48" y="10"/>
                  <a:pt x="50" y="8"/>
                  <a:pt x="52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8" y="8"/>
                  <a:pt x="80" y="10"/>
                  <a:pt x="80" y="12"/>
                </a:cubicBezTo>
                <a:cubicBezTo>
                  <a:pt x="80" y="16"/>
                  <a:pt x="80" y="16"/>
                  <a:pt x="80" y="16"/>
                </a:cubicBezTo>
                <a:cubicBezTo>
                  <a:pt x="48" y="16"/>
                  <a:pt x="48" y="16"/>
                  <a:pt x="48" y="16"/>
                </a:cubicBezTo>
                <a:lnTo>
                  <a:pt x="48" y="12"/>
                </a:lnTo>
                <a:close/>
                <a:moveTo>
                  <a:pt x="120" y="104"/>
                </a:moveTo>
                <a:cubicBezTo>
                  <a:pt x="120" y="108"/>
                  <a:pt x="116" y="112"/>
                  <a:pt x="112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2" y="112"/>
                  <a:pt x="8" y="108"/>
                  <a:pt x="8" y="104"/>
                </a:cubicBezTo>
                <a:cubicBezTo>
                  <a:pt x="8" y="60"/>
                  <a:pt x="8" y="60"/>
                  <a:pt x="8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8" y="61"/>
                  <a:pt x="48" y="63"/>
                  <a:pt x="48" y="64"/>
                </a:cubicBezTo>
                <a:cubicBezTo>
                  <a:pt x="48" y="73"/>
                  <a:pt x="55" y="80"/>
                  <a:pt x="64" y="80"/>
                </a:cubicBezTo>
                <a:cubicBezTo>
                  <a:pt x="73" y="80"/>
                  <a:pt x="80" y="73"/>
                  <a:pt x="80" y="64"/>
                </a:cubicBezTo>
                <a:cubicBezTo>
                  <a:pt x="80" y="63"/>
                  <a:pt x="80" y="61"/>
                  <a:pt x="79" y="60"/>
                </a:cubicBezTo>
                <a:cubicBezTo>
                  <a:pt x="120" y="60"/>
                  <a:pt x="120" y="60"/>
                  <a:pt x="120" y="60"/>
                </a:cubicBezTo>
                <a:lnTo>
                  <a:pt x="120" y="104"/>
                </a:lnTo>
                <a:close/>
                <a:moveTo>
                  <a:pt x="56" y="64"/>
                </a:moveTo>
                <a:cubicBezTo>
                  <a:pt x="56" y="63"/>
                  <a:pt x="56" y="61"/>
                  <a:pt x="57" y="60"/>
                </a:cubicBezTo>
                <a:cubicBezTo>
                  <a:pt x="71" y="60"/>
                  <a:pt x="71" y="60"/>
                  <a:pt x="71" y="60"/>
                </a:cubicBezTo>
                <a:cubicBezTo>
                  <a:pt x="72" y="61"/>
                  <a:pt x="72" y="63"/>
                  <a:pt x="72" y="64"/>
                </a:cubicBezTo>
                <a:cubicBezTo>
                  <a:pt x="72" y="68"/>
                  <a:pt x="68" y="72"/>
                  <a:pt x="64" y="72"/>
                </a:cubicBezTo>
                <a:cubicBezTo>
                  <a:pt x="60" y="72"/>
                  <a:pt x="56" y="68"/>
                  <a:pt x="56" y="64"/>
                </a:cubicBezTo>
                <a:close/>
                <a:moveTo>
                  <a:pt x="120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16" y="24"/>
                  <a:pt x="120" y="28"/>
                  <a:pt x="120" y="32"/>
                </a:cubicBezTo>
                <a:lnTo>
                  <a:pt x="120" y="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3" name="Rectangle 25">
            <a:extLst>
              <a:ext uri="{FF2B5EF4-FFF2-40B4-BE49-F238E27FC236}">
                <a16:creationId xmlns:a16="http://schemas.microsoft.com/office/drawing/2014/main" id="{3CCE8CBE-0800-4E04-B1DE-7EBF77803034}"/>
              </a:ext>
            </a:extLst>
          </p:cNvPr>
          <p:cNvSpPr/>
          <p:nvPr/>
        </p:nvSpPr>
        <p:spPr>
          <a:xfrm flipH="1">
            <a:off x="1033486" y="2888114"/>
            <a:ext cx="5557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implifiedArabic"/>
              </a:rPr>
              <a:t>مع زيادة التغيرات الاقتصادية والمالية ، تزداد الحاجة الى ادخال تغيرات وتحسينات في نوعية المعلومات المالية المقدمة حتى يمكن الاعتماد عليها .</a:t>
            </a:r>
            <a:endParaRPr lang="ar-SA" sz="12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4" name="TextBox 26">
            <a:extLst>
              <a:ext uri="{FF2B5EF4-FFF2-40B4-BE49-F238E27FC236}">
                <a16:creationId xmlns:a16="http://schemas.microsoft.com/office/drawing/2014/main" id="{40132C60-4BCA-4060-9424-0B9D4B714151}"/>
              </a:ext>
            </a:extLst>
          </p:cNvPr>
          <p:cNvSpPr txBox="1"/>
          <p:nvPr/>
        </p:nvSpPr>
        <p:spPr>
          <a:xfrm flipH="1">
            <a:off x="2913849" y="1693979"/>
            <a:ext cx="2981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2800" b="1" i="0" u="none" strike="noStrike" baseline="0" dirty="0">
                <a:latin typeface="SimplifiedArabic-Bold"/>
              </a:rPr>
              <a:t>8- طبيعة الإطار النظري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D02B208-C7DD-4AB2-A83D-42EBFE1DD6F4}"/>
              </a:ext>
            </a:extLst>
          </p:cNvPr>
          <p:cNvSpPr/>
          <p:nvPr/>
        </p:nvSpPr>
        <p:spPr>
          <a:xfrm flipH="1" flipV="1">
            <a:off x="0" y="0"/>
            <a:ext cx="6128057" cy="6645421"/>
          </a:xfrm>
          <a:custGeom>
            <a:avLst/>
            <a:gdLst>
              <a:gd name="connsiteX0" fmla="*/ 1472707 w 6128057"/>
              <a:gd name="connsiteY0" fmla="*/ 4106282 h 6645421"/>
              <a:gd name="connsiteX1" fmla="*/ 1542145 w 6128057"/>
              <a:gd name="connsiteY1" fmla="*/ 4106282 h 6645421"/>
              <a:gd name="connsiteX2" fmla="*/ 69437 w 6128057"/>
              <a:gd name="connsiteY2" fmla="*/ 6645421 h 6645421"/>
              <a:gd name="connsiteX3" fmla="*/ 0 w 6128057"/>
              <a:gd name="connsiteY3" fmla="*/ 6645421 h 6645421"/>
              <a:gd name="connsiteX4" fmla="*/ 1613571 w 6128057"/>
              <a:gd name="connsiteY4" fmla="*/ 3018065 h 6645421"/>
              <a:gd name="connsiteX5" fmla="*/ 1993530 w 6128057"/>
              <a:gd name="connsiteY5" fmla="*/ 3679204 h 6645421"/>
              <a:gd name="connsiteX6" fmla="*/ 1924330 w 6128057"/>
              <a:gd name="connsiteY6" fmla="*/ 3679342 h 6645421"/>
              <a:gd name="connsiteX7" fmla="*/ 1857359 w 6128057"/>
              <a:gd name="connsiteY7" fmla="*/ 3562811 h 6645421"/>
              <a:gd name="connsiteX8" fmla="*/ 1542145 w 6128057"/>
              <a:gd name="connsiteY8" fmla="*/ 4106280 h 6645421"/>
              <a:gd name="connsiteX9" fmla="*/ 1472707 w 6128057"/>
              <a:gd name="connsiteY9" fmla="*/ 4106281 h 6645421"/>
              <a:gd name="connsiteX10" fmla="*/ 1822800 w 6128057"/>
              <a:gd name="connsiteY10" fmla="*/ 3502676 h 6645421"/>
              <a:gd name="connsiteX11" fmla="*/ 1578852 w 6128057"/>
              <a:gd name="connsiteY11" fmla="*/ 3078199 h 6645421"/>
              <a:gd name="connsiteX12" fmla="*/ 4123797 w 6128057"/>
              <a:gd name="connsiteY12" fmla="*/ 0 h 6645421"/>
              <a:gd name="connsiteX13" fmla="*/ 4158516 w 6128057"/>
              <a:gd name="connsiteY13" fmla="*/ 60135 h 6645421"/>
              <a:gd name="connsiteX14" fmla="*/ 3946091 w 6128057"/>
              <a:gd name="connsiteY14" fmla="*/ 429761 h 6645421"/>
              <a:gd name="connsiteX15" fmla="*/ 6128056 w 6128057"/>
              <a:gd name="connsiteY15" fmla="*/ 4191750 h 6645421"/>
              <a:gd name="connsiteX16" fmla="*/ 6128057 w 6128057"/>
              <a:gd name="connsiteY16" fmla="*/ 4311471 h 6645421"/>
              <a:gd name="connsiteX17" fmla="*/ 3911531 w 6128057"/>
              <a:gd name="connsiteY17" fmla="*/ 489897 h 6645421"/>
              <a:gd name="connsiteX18" fmla="*/ 3813038 w 6128057"/>
              <a:gd name="connsiteY18" fmla="*/ 661278 h 6645421"/>
              <a:gd name="connsiteX19" fmla="*/ 3743838 w 6128057"/>
              <a:gd name="connsiteY19" fmla="*/ 661140 h 66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28057" h="6645421">
                <a:moveTo>
                  <a:pt x="1472707" y="4106282"/>
                </a:moveTo>
                <a:lnTo>
                  <a:pt x="1542145" y="4106282"/>
                </a:lnTo>
                <a:lnTo>
                  <a:pt x="69437" y="6645421"/>
                </a:lnTo>
                <a:lnTo>
                  <a:pt x="0" y="6645421"/>
                </a:lnTo>
                <a:close/>
                <a:moveTo>
                  <a:pt x="1613571" y="3018065"/>
                </a:moveTo>
                <a:lnTo>
                  <a:pt x="1993530" y="3679204"/>
                </a:lnTo>
                <a:lnTo>
                  <a:pt x="1924330" y="3679342"/>
                </a:lnTo>
                <a:lnTo>
                  <a:pt x="1857359" y="3562811"/>
                </a:lnTo>
                <a:lnTo>
                  <a:pt x="1542145" y="4106280"/>
                </a:lnTo>
                <a:lnTo>
                  <a:pt x="1472707" y="4106281"/>
                </a:lnTo>
                <a:lnTo>
                  <a:pt x="1822800" y="3502676"/>
                </a:lnTo>
                <a:lnTo>
                  <a:pt x="1578852" y="3078199"/>
                </a:lnTo>
                <a:close/>
                <a:moveTo>
                  <a:pt x="4123797" y="0"/>
                </a:moveTo>
                <a:lnTo>
                  <a:pt x="4158516" y="60135"/>
                </a:lnTo>
                <a:lnTo>
                  <a:pt x="3946091" y="429761"/>
                </a:lnTo>
                <a:lnTo>
                  <a:pt x="6128056" y="4191750"/>
                </a:lnTo>
                <a:lnTo>
                  <a:pt x="6128057" y="4311471"/>
                </a:lnTo>
                <a:lnTo>
                  <a:pt x="3911531" y="489897"/>
                </a:lnTo>
                <a:lnTo>
                  <a:pt x="3813038" y="661278"/>
                </a:lnTo>
                <a:lnTo>
                  <a:pt x="3743838" y="66114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FD423F4-C78B-462F-99EA-B37CD502BC7E}"/>
              </a:ext>
            </a:extLst>
          </p:cNvPr>
          <p:cNvSpPr/>
          <p:nvPr/>
        </p:nvSpPr>
        <p:spPr>
          <a:xfrm rot="10800000">
            <a:off x="0" y="0"/>
            <a:ext cx="5700087" cy="6019638"/>
          </a:xfrm>
          <a:custGeom>
            <a:avLst/>
            <a:gdLst>
              <a:gd name="connsiteX0" fmla="*/ 3491394 w 5700087"/>
              <a:gd name="connsiteY0" fmla="*/ 0 h 6019638"/>
              <a:gd name="connsiteX1" fmla="*/ 5700087 w 5700087"/>
              <a:gd name="connsiteY1" fmla="*/ 3808087 h 6019638"/>
              <a:gd name="connsiteX2" fmla="*/ 5700087 w 5700087"/>
              <a:gd name="connsiteY2" fmla="*/ 6019638 h 6019638"/>
              <a:gd name="connsiteX3" fmla="*/ 0 w 5700087"/>
              <a:gd name="connsiteY3" fmla="*/ 6019638 h 601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0087" h="6019638">
                <a:moveTo>
                  <a:pt x="3491394" y="0"/>
                </a:moveTo>
                <a:lnTo>
                  <a:pt x="5700087" y="3808087"/>
                </a:lnTo>
                <a:lnTo>
                  <a:pt x="5700087" y="6019638"/>
                </a:lnTo>
                <a:lnTo>
                  <a:pt x="0" y="6019638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28053-2E45-4CED-9B5B-91E1C2772493}"/>
              </a:ext>
            </a:extLst>
          </p:cNvPr>
          <p:cNvSpPr txBox="1"/>
          <p:nvPr/>
        </p:nvSpPr>
        <p:spPr>
          <a:xfrm>
            <a:off x="452533" y="414030"/>
            <a:ext cx="353173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2020</a:t>
            </a:r>
            <a:endParaRPr lang="en-ID" sz="10000" dirty="0">
              <a:solidFill>
                <a:schemeClr val="accent4">
                  <a:lumMod val="40000"/>
                  <a:lumOff val="60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6" name="Freeform 44">
            <a:extLst>
              <a:ext uri="{FF2B5EF4-FFF2-40B4-BE49-F238E27FC236}">
                <a16:creationId xmlns:a16="http://schemas.microsoft.com/office/drawing/2014/main" id="{3C156F07-A0D8-4C1B-AAAF-ED2769C6D957}"/>
              </a:ext>
            </a:extLst>
          </p:cNvPr>
          <p:cNvSpPr>
            <a:spLocks noEditPoints="1"/>
          </p:cNvSpPr>
          <p:nvPr/>
        </p:nvSpPr>
        <p:spPr bwMode="auto">
          <a:xfrm>
            <a:off x="3608444" y="5084660"/>
            <a:ext cx="751650" cy="934979"/>
          </a:xfrm>
          <a:custGeom>
            <a:avLst/>
            <a:gdLst>
              <a:gd name="T0" fmla="*/ 72 w 104"/>
              <a:gd name="T1" fmla="*/ 112 h 128"/>
              <a:gd name="T2" fmla="*/ 76 w 104"/>
              <a:gd name="T3" fmla="*/ 108 h 128"/>
              <a:gd name="T4" fmla="*/ 76 w 104"/>
              <a:gd name="T5" fmla="*/ 60 h 128"/>
              <a:gd name="T6" fmla="*/ 72 w 104"/>
              <a:gd name="T7" fmla="*/ 56 h 128"/>
              <a:gd name="T8" fmla="*/ 68 w 104"/>
              <a:gd name="T9" fmla="*/ 60 h 128"/>
              <a:gd name="T10" fmla="*/ 68 w 104"/>
              <a:gd name="T11" fmla="*/ 108 h 128"/>
              <a:gd name="T12" fmla="*/ 72 w 104"/>
              <a:gd name="T13" fmla="*/ 112 h 128"/>
              <a:gd name="T14" fmla="*/ 32 w 104"/>
              <a:gd name="T15" fmla="*/ 112 h 128"/>
              <a:gd name="T16" fmla="*/ 36 w 104"/>
              <a:gd name="T17" fmla="*/ 108 h 128"/>
              <a:gd name="T18" fmla="*/ 36 w 104"/>
              <a:gd name="T19" fmla="*/ 60 h 128"/>
              <a:gd name="T20" fmla="*/ 32 w 104"/>
              <a:gd name="T21" fmla="*/ 56 h 128"/>
              <a:gd name="T22" fmla="*/ 28 w 104"/>
              <a:gd name="T23" fmla="*/ 60 h 128"/>
              <a:gd name="T24" fmla="*/ 28 w 104"/>
              <a:gd name="T25" fmla="*/ 108 h 128"/>
              <a:gd name="T26" fmla="*/ 32 w 104"/>
              <a:gd name="T27" fmla="*/ 112 h 128"/>
              <a:gd name="T28" fmla="*/ 52 w 104"/>
              <a:gd name="T29" fmla="*/ 112 h 128"/>
              <a:gd name="T30" fmla="*/ 56 w 104"/>
              <a:gd name="T31" fmla="*/ 108 h 128"/>
              <a:gd name="T32" fmla="*/ 56 w 104"/>
              <a:gd name="T33" fmla="*/ 60 h 128"/>
              <a:gd name="T34" fmla="*/ 52 w 104"/>
              <a:gd name="T35" fmla="*/ 56 h 128"/>
              <a:gd name="T36" fmla="*/ 48 w 104"/>
              <a:gd name="T37" fmla="*/ 60 h 128"/>
              <a:gd name="T38" fmla="*/ 48 w 104"/>
              <a:gd name="T39" fmla="*/ 108 h 128"/>
              <a:gd name="T40" fmla="*/ 52 w 104"/>
              <a:gd name="T41" fmla="*/ 112 h 128"/>
              <a:gd name="T42" fmla="*/ 96 w 104"/>
              <a:gd name="T43" fmla="*/ 16 h 128"/>
              <a:gd name="T44" fmla="*/ 72 w 104"/>
              <a:gd name="T45" fmla="*/ 16 h 128"/>
              <a:gd name="T46" fmla="*/ 72 w 104"/>
              <a:gd name="T47" fmla="*/ 8 h 128"/>
              <a:gd name="T48" fmla="*/ 64 w 104"/>
              <a:gd name="T49" fmla="*/ 0 h 128"/>
              <a:gd name="T50" fmla="*/ 40 w 104"/>
              <a:gd name="T51" fmla="*/ 0 h 128"/>
              <a:gd name="T52" fmla="*/ 32 w 104"/>
              <a:gd name="T53" fmla="*/ 8 h 128"/>
              <a:gd name="T54" fmla="*/ 32 w 104"/>
              <a:gd name="T55" fmla="*/ 16 h 128"/>
              <a:gd name="T56" fmla="*/ 8 w 104"/>
              <a:gd name="T57" fmla="*/ 16 h 128"/>
              <a:gd name="T58" fmla="*/ 0 w 104"/>
              <a:gd name="T59" fmla="*/ 24 h 128"/>
              <a:gd name="T60" fmla="*/ 0 w 104"/>
              <a:gd name="T61" fmla="*/ 32 h 128"/>
              <a:gd name="T62" fmla="*/ 8 w 104"/>
              <a:gd name="T63" fmla="*/ 40 h 128"/>
              <a:gd name="T64" fmla="*/ 8 w 104"/>
              <a:gd name="T65" fmla="*/ 112 h 128"/>
              <a:gd name="T66" fmla="*/ 24 w 104"/>
              <a:gd name="T67" fmla="*/ 128 h 128"/>
              <a:gd name="T68" fmla="*/ 80 w 104"/>
              <a:gd name="T69" fmla="*/ 128 h 128"/>
              <a:gd name="T70" fmla="*/ 96 w 104"/>
              <a:gd name="T71" fmla="*/ 112 h 128"/>
              <a:gd name="T72" fmla="*/ 96 w 104"/>
              <a:gd name="T73" fmla="*/ 40 h 128"/>
              <a:gd name="T74" fmla="*/ 104 w 104"/>
              <a:gd name="T75" fmla="*/ 32 h 128"/>
              <a:gd name="T76" fmla="*/ 104 w 104"/>
              <a:gd name="T77" fmla="*/ 24 h 128"/>
              <a:gd name="T78" fmla="*/ 96 w 104"/>
              <a:gd name="T79" fmla="*/ 16 h 128"/>
              <a:gd name="T80" fmla="*/ 40 w 104"/>
              <a:gd name="T81" fmla="*/ 12 h 128"/>
              <a:gd name="T82" fmla="*/ 44 w 104"/>
              <a:gd name="T83" fmla="*/ 8 h 128"/>
              <a:gd name="T84" fmla="*/ 60 w 104"/>
              <a:gd name="T85" fmla="*/ 8 h 128"/>
              <a:gd name="T86" fmla="*/ 64 w 104"/>
              <a:gd name="T87" fmla="*/ 12 h 128"/>
              <a:gd name="T88" fmla="*/ 64 w 104"/>
              <a:gd name="T89" fmla="*/ 16 h 128"/>
              <a:gd name="T90" fmla="*/ 40 w 104"/>
              <a:gd name="T91" fmla="*/ 16 h 128"/>
              <a:gd name="T92" fmla="*/ 40 w 104"/>
              <a:gd name="T93" fmla="*/ 12 h 128"/>
              <a:gd name="T94" fmla="*/ 88 w 104"/>
              <a:gd name="T95" fmla="*/ 112 h 128"/>
              <a:gd name="T96" fmla="*/ 80 w 104"/>
              <a:gd name="T97" fmla="*/ 120 h 128"/>
              <a:gd name="T98" fmla="*/ 24 w 104"/>
              <a:gd name="T99" fmla="*/ 120 h 128"/>
              <a:gd name="T100" fmla="*/ 16 w 104"/>
              <a:gd name="T101" fmla="*/ 112 h 128"/>
              <a:gd name="T102" fmla="*/ 16 w 104"/>
              <a:gd name="T103" fmla="*/ 40 h 128"/>
              <a:gd name="T104" fmla="*/ 88 w 104"/>
              <a:gd name="T105" fmla="*/ 40 h 128"/>
              <a:gd name="T106" fmla="*/ 88 w 104"/>
              <a:gd name="T107" fmla="*/ 112 h 128"/>
              <a:gd name="T108" fmla="*/ 92 w 104"/>
              <a:gd name="T109" fmla="*/ 32 h 128"/>
              <a:gd name="T110" fmla="*/ 12 w 104"/>
              <a:gd name="T111" fmla="*/ 32 h 128"/>
              <a:gd name="T112" fmla="*/ 8 w 104"/>
              <a:gd name="T113" fmla="*/ 28 h 128"/>
              <a:gd name="T114" fmla="*/ 12 w 104"/>
              <a:gd name="T115" fmla="*/ 24 h 128"/>
              <a:gd name="T116" fmla="*/ 92 w 104"/>
              <a:gd name="T117" fmla="*/ 24 h 128"/>
              <a:gd name="T118" fmla="*/ 96 w 104"/>
              <a:gd name="T119" fmla="*/ 28 h 128"/>
              <a:gd name="T120" fmla="*/ 92 w 104"/>
              <a:gd name="T121" fmla="*/ 3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4" h="128">
                <a:moveTo>
                  <a:pt x="72" y="112"/>
                </a:moveTo>
                <a:cubicBezTo>
                  <a:pt x="74" y="112"/>
                  <a:pt x="76" y="110"/>
                  <a:pt x="76" y="108"/>
                </a:cubicBezTo>
                <a:cubicBezTo>
                  <a:pt x="76" y="60"/>
                  <a:pt x="76" y="60"/>
                  <a:pt x="76" y="60"/>
                </a:cubicBezTo>
                <a:cubicBezTo>
                  <a:pt x="76" y="58"/>
                  <a:pt x="74" y="56"/>
                  <a:pt x="72" y="56"/>
                </a:cubicBezTo>
                <a:cubicBezTo>
                  <a:pt x="70" y="56"/>
                  <a:pt x="68" y="58"/>
                  <a:pt x="68" y="60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8" y="110"/>
                  <a:pt x="70" y="112"/>
                  <a:pt x="72" y="112"/>
                </a:cubicBezTo>
                <a:close/>
                <a:moveTo>
                  <a:pt x="32" y="112"/>
                </a:moveTo>
                <a:cubicBezTo>
                  <a:pt x="34" y="112"/>
                  <a:pt x="36" y="110"/>
                  <a:pt x="36" y="108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8"/>
                  <a:pt x="34" y="56"/>
                  <a:pt x="32" y="56"/>
                </a:cubicBezTo>
                <a:cubicBezTo>
                  <a:pt x="30" y="56"/>
                  <a:pt x="28" y="58"/>
                  <a:pt x="28" y="60"/>
                </a:cubicBezTo>
                <a:cubicBezTo>
                  <a:pt x="28" y="108"/>
                  <a:pt x="28" y="108"/>
                  <a:pt x="28" y="108"/>
                </a:cubicBezTo>
                <a:cubicBezTo>
                  <a:pt x="28" y="110"/>
                  <a:pt x="30" y="112"/>
                  <a:pt x="32" y="112"/>
                </a:cubicBezTo>
                <a:close/>
                <a:moveTo>
                  <a:pt x="52" y="112"/>
                </a:moveTo>
                <a:cubicBezTo>
                  <a:pt x="54" y="112"/>
                  <a:pt x="56" y="110"/>
                  <a:pt x="56" y="108"/>
                </a:cubicBezTo>
                <a:cubicBezTo>
                  <a:pt x="56" y="60"/>
                  <a:pt x="56" y="60"/>
                  <a:pt x="56" y="60"/>
                </a:cubicBezTo>
                <a:cubicBezTo>
                  <a:pt x="56" y="58"/>
                  <a:pt x="54" y="56"/>
                  <a:pt x="52" y="56"/>
                </a:cubicBezTo>
                <a:cubicBezTo>
                  <a:pt x="50" y="56"/>
                  <a:pt x="48" y="58"/>
                  <a:pt x="48" y="60"/>
                </a:cubicBezTo>
                <a:cubicBezTo>
                  <a:pt x="48" y="108"/>
                  <a:pt x="48" y="108"/>
                  <a:pt x="48" y="108"/>
                </a:cubicBezTo>
                <a:cubicBezTo>
                  <a:pt x="48" y="110"/>
                  <a:pt x="50" y="112"/>
                  <a:pt x="52" y="112"/>
                </a:cubicBezTo>
                <a:close/>
                <a:moveTo>
                  <a:pt x="96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4"/>
                  <a:pt x="68" y="0"/>
                  <a:pt x="6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6" y="0"/>
                  <a:pt x="32" y="4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4" y="16"/>
                  <a:pt x="0" y="20"/>
                  <a:pt x="0" y="24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6"/>
                  <a:pt x="4" y="40"/>
                  <a:pt x="8" y="40"/>
                </a:cubicBezTo>
                <a:cubicBezTo>
                  <a:pt x="8" y="112"/>
                  <a:pt x="8" y="112"/>
                  <a:pt x="8" y="112"/>
                </a:cubicBezTo>
                <a:cubicBezTo>
                  <a:pt x="8" y="121"/>
                  <a:pt x="15" y="128"/>
                  <a:pt x="24" y="128"/>
                </a:cubicBezTo>
                <a:cubicBezTo>
                  <a:pt x="80" y="128"/>
                  <a:pt x="80" y="128"/>
                  <a:pt x="80" y="128"/>
                </a:cubicBezTo>
                <a:cubicBezTo>
                  <a:pt x="89" y="128"/>
                  <a:pt x="96" y="121"/>
                  <a:pt x="96" y="112"/>
                </a:cubicBezTo>
                <a:cubicBezTo>
                  <a:pt x="96" y="40"/>
                  <a:pt x="96" y="40"/>
                  <a:pt x="96" y="40"/>
                </a:cubicBezTo>
                <a:cubicBezTo>
                  <a:pt x="100" y="40"/>
                  <a:pt x="104" y="36"/>
                  <a:pt x="104" y="32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0"/>
                  <a:pt x="100" y="16"/>
                  <a:pt x="96" y="16"/>
                </a:cubicBezTo>
                <a:close/>
                <a:moveTo>
                  <a:pt x="40" y="12"/>
                </a:moveTo>
                <a:cubicBezTo>
                  <a:pt x="40" y="10"/>
                  <a:pt x="42" y="8"/>
                  <a:pt x="44" y="8"/>
                </a:cubicBezTo>
                <a:cubicBezTo>
                  <a:pt x="60" y="8"/>
                  <a:pt x="60" y="8"/>
                  <a:pt x="60" y="8"/>
                </a:cubicBezTo>
                <a:cubicBezTo>
                  <a:pt x="62" y="8"/>
                  <a:pt x="64" y="10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60" y="16"/>
                  <a:pt x="40" y="16"/>
                  <a:pt x="40" y="16"/>
                </a:cubicBezTo>
                <a:lnTo>
                  <a:pt x="40" y="12"/>
                </a:lnTo>
                <a:close/>
                <a:moveTo>
                  <a:pt x="88" y="112"/>
                </a:moveTo>
                <a:cubicBezTo>
                  <a:pt x="88" y="116"/>
                  <a:pt x="84" y="120"/>
                  <a:pt x="80" y="120"/>
                </a:cubicBezTo>
                <a:cubicBezTo>
                  <a:pt x="24" y="120"/>
                  <a:pt x="24" y="120"/>
                  <a:pt x="24" y="120"/>
                </a:cubicBezTo>
                <a:cubicBezTo>
                  <a:pt x="20" y="120"/>
                  <a:pt x="16" y="116"/>
                  <a:pt x="16" y="112"/>
                </a:cubicBezTo>
                <a:cubicBezTo>
                  <a:pt x="16" y="40"/>
                  <a:pt x="16" y="40"/>
                  <a:pt x="16" y="40"/>
                </a:cubicBezTo>
                <a:cubicBezTo>
                  <a:pt x="22" y="40"/>
                  <a:pt x="84" y="40"/>
                  <a:pt x="88" y="40"/>
                </a:cubicBezTo>
                <a:lnTo>
                  <a:pt x="88" y="112"/>
                </a:lnTo>
                <a:close/>
                <a:moveTo>
                  <a:pt x="92" y="32"/>
                </a:moveTo>
                <a:cubicBezTo>
                  <a:pt x="12" y="32"/>
                  <a:pt x="12" y="32"/>
                  <a:pt x="12" y="32"/>
                </a:cubicBezTo>
                <a:cubicBezTo>
                  <a:pt x="10" y="32"/>
                  <a:pt x="8" y="30"/>
                  <a:pt x="8" y="28"/>
                </a:cubicBezTo>
                <a:cubicBezTo>
                  <a:pt x="8" y="26"/>
                  <a:pt x="10" y="24"/>
                  <a:pt x="12" y="24"/>
                </a:cubicBezTo>
                <a:cubicBezTo>
                  <a:pt x="92" y="24"/>
                  <a:pt x="92" y="24"/>
                  <a:pt x="92" y="24"/>
                </a:cubicBezTo>
                <a:cubicBezTo>
                  <a:pt x="94" y="24"/>
                  <a:pt x="96" y="26"/>
                  <a:pt x="96" y="28"/>
                </a:cubicBezTo>
                <a:cubicBezTo>
                  <a:pt x="96" y="30"/>
                  <a:pt x="94" y="32"/>
                  <a:pt x="92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9CF33A6F-9C56-4955-AA69-2F69D4C68FA1}"/>
              </a:ext>
            </a:extLst>
          </p:cNvPr>
          <p:cNvSpPr/>
          <p:nvPr/>
        </p:nvSpPr>
        <p:spPr>
          <a:xfrm flipH="1">
            <a:off x="5991489" y="2458909"/>
            <a:ext cx="5043604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1400" b="1" dirty="0">
                <a:cs typeface="AirArabia" panose="020B0303060202020204" pitchFamily="34" charset="0"/>
              </a:rPr>
              <a:t>رغم أن هناك العديد من المنظمات واللجان والأف ا رد ممن قاموا بوضع ونشر إطار نظري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خاص بكل منهم ، فإنه لا يوجد إطار وحيد متعارف عليه على نطاق واسع يعتمد عليه في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المتبعة</a:t>
            </a:r>
            <a:r>
              <a:rPr lang="ar-SA" sz="1400" dirty="0">
                <a:latin typeface="AirArabia" panose="020B0303060202020204" pitchFamily="34" charset="0"/>
                <a:cs typeface="AirArabia" panose="020B0303060202020204" pitchFamily="34" charset="0"/>
              </a:rPr>
              <a:t>.</a:t>
            </a:r>
          </a:p>
        </p:txBody>
      </p:sp>
      <p:sp>
        <p:nvSpPr>
          <p:cNvPr id="16" name="TextBox 26">
            <a:extLst>
              <a:ext uri="{FF2B5EF4-FFF2-40B4-BE49-F238E27FC236}">
                <a16:creationId xmlns:a16="http://schemas.microsoft.com/office/drawing/2014/main" id="{C1BF25C0-8816-44E3-B48A-561EF9567FC7}"/>
              </a:ext>
            </a:extLst>
          </p:cNvPr>
          <p:cNvSpPr txBox="1"/>
          <p:nvPr/>
        </p:nvSpPr>
        <p:spPr>
          <a:xfrm flipH="1">
            <a:off x="7909528" y="1387086"/>
            <a:ext cx="293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3200" b="1" i="0" u="none" strike="noStrike" baseline="0" dirty="0">
                <a:latin typeface="SimplifiedArabic-Bold"/>
              </a:rPr>
              <a:t>9- وضع إطار نظري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1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703E497-4AA3-4F8A-ABA3-083C9BB49F2A}"/>
              </a:ext>
            </a:extLst>
          </p:cNvPr>
          <p:cNvSpPr/>
          <p:nvPr/>
        </p:nvSpPr>
        <p:spPr>
          <a:xfrm rot="10800000">
            <a:off x="5932921" y="0"/>
            <a:ext cx="4410764" cy="380238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F360321-C5D9-499D-9D57-95B7DFA27874}"/>
              </a:ext>
            </a:extLst>
          </p:cNvPr>
          <p:cNvSpPr/>
          <p:nvPr/>
        </p:nvSpPr>
        <p:spPr>
          <a:xfrm rot="14400000">
            <a:off x="6132782" y="657751"/>
            <a:ext cx="4647567" cy="6765333"/>
          </a:xfrm>
          <a:custGeom>
            <a:avLst/>
            <a:gdLst>
              <a:gd name="connsiteX0" fmla="*/ 2424536 w 4647567"/>
              <a:gd name="connsiteY0" fmla="*/ 2556477 h 6765333"/>
              <a:gd name="connsiteX1" fmla="*/ 2458607 w 4647567"/>
              <a:gd name="connsiteY1" fmla="*/ 2497464 h 6765333"/>
              <a:gd name="connsiteX2" fmla="*/ 2799806 w 4647567"/>
              <a:gd name="connsiteY2" fmla="*/ 3091163 h 6765333"/>
              <a:gd name="connsiteX3" fmla="*/ 3280249 w 4647567"/>
              <a:gd name="connsiteY3" fmla="*/ 3092118 h 6765333"/>
              <a:gd name="connsiteX4" fmla="*/ 3314320 w 4647567"/>
              <a:gd name="connsiteY4" fmla="*/ 3151130 h 6765333"/>
              <a:gd name="connsiteX5" fmla="*/ 2566011 w 4647567"/>
              <a:gd name="connsiteY5" fmla="*/ 3149643 h 6765333"/>
              <a:gd name="connsiteX6" fmla="*/ 2599848 w 4647567"/>
              <a:gd name="connsiteY6" fmla="*/ 3090765 h 6765333"/>
              <a:gd name="connsiteX7" fmla="*/ 2731743 w 4647567"/>
              <a:gd name="connsiteY7" fmla="*/ 3091027 h 6765333"/>
              <a:gd name="connsiteX8" fmla="*/ 0 w 4647567"/>
              <a:gd name="connsiteY8" fmla="*/ 6353178 h 6765333"/>
              <a:gd name="connsiteX9" fmla="*/ 4335376 w 4647567"/>
              <a:gd name="connsiteY9" fmla="*/ 6344561 h 6765333"/>
              <a:gd name="connsiteX10" fmla="*/ 4238053 w 4647567"/>
              <a:gd name="connsiteY10" fmla="*/ 6176765 h 6765333"/>
              <a:gd name="connsiteX11" fmla="*/ 4272124 w 4647567"/>
              <a:gd name="connsiteY11" fmla="*/ 6118022 h 6765333"/>
              <a:gd name="connsiteX12" fmla="*/ 4647567 w 4647567"/>
              <a:gd name="connsiteY12" fmla="*/ 6765333 h 6765333"/>
              <a:gd name="connsiteX13" fmla="*/ 4579425 w 4647567"/>
              <a:gd name="connsiteY13" fmla="*/ 6765333 h 6765333"/>
              <a:gd name="connsiteX14" fmla="*/ 4369525 w 4647567"/>
              <a:gd name="connsiteY14" fmla="*/ 6403439 h 6765333"/>
              <a:gd name="connsiteX15" fmla="*/ 101746 w 4647567"/>
              <a:gd name="connsiteY15" fmla="*/ 6411920 h 6765333"/>
              <a:gd name="connsiteX16" fmla="*/ 989233 w 4647567"/>
              <a:gd name="connsiteY16" fmla="*/ 59012 h 6765333"/>
              <a:gd name="connsiteX17" fmla="*/ 1023303 w 4647567"/>
              <a:gd name="connsiteY17" fmla="*/ 0 h 6765333"/>
              <a:gd name="connsiteX18" fmla="*/ 2458606 w 4647567"/>
              <a:gd name="connsiteY18" fmla="*/ 2497464 h 6765333"/>
              <a:gd name="connsiteX19" fmla="*/ 2424535 w 4647567"/>
              <a:gd name="connsiteY19" fmla="*/ 2556477 h 676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7567" h="6765333">
                <a:moveTo>
                  <a:pt x="2424536" y="2556477"/>
                </a:moveTo>
                <a:lnTo>
                  <a:pt x="2458607" y="2497464"/>
                </a:lnTo>
                <a:lnTo>
                  <a:pt x="2799806" y="3091163"/>
                </a:lnTo>
                <a:lnTo>
                  <a:pt x="3280249" y="3092118"/>
                </a:lnTo>
                <a:lnTo>
                  <a:pt x="3314320" y="3151130"/>
                </a:lnTo>
                <a:lnTo>
                  <a:pt x="2566011" y="3149643"/>
                </a:lnTo>
                <a:lnTo>
                  <a:pt x="2599848" y="3090765"/>
                </a:lnTo>
                <a:lnTo>
                  <a:pt x="2731743" y="3091027"/>
                </a:lnTo>
                <a:close/>
                <a:moveTo>
                  <a:pt x="0" y="6353178"/>
                </a:moveTo>
                <a:lnTo>
                  <a:pt x="4335376" y="6344561"/>
                </a:lnTo>
                <a:lnTo>
                  <a:pt x="4238053" y="6176765"/>
                </a:lnTo>
                <a:lnTo>
                  <a:pt x="4272124" y="6118022"/>
                </a:lnTo>
                <a:lnTo>
                  <a:pt x="4647567" y="6765333"/>
                </a:lnTo>
                <a:lnTo>
                  <a:pt x="4579425" y="6765333"/>
                </a:lnTo>
                <a:lnTo>
                  <a:pt x="4369525" y="6403439"/>
                </a:lnTo>
                <a:lnTo>
                  <a:pt x="101746" y="6411920"/>
                </a:lnTo>
                <a:close/>
                <a:moveTo>
                  <a:pt x="989233" y="59012"/>
                </a:moveTo>
                <a:lnTo>
                  <a:pt x="1023303" y="0"/>
                </a:lnTo>
                <a:lnTo>
                  <a:pt x="2458606" y="2497464"/>
                </a:lnTo>
                <a:lnTo>
                  <a:pt x="2424535" y="25564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8DD9784-DD17-4814-AC3F-E64B465D488B}"/>
              </a:ext>
            </a:extLst>
          </p:cNvPr>
          <p:cNvSpPr/>
          <p:nvPr/>
        </p:nvSpPr>
        <p:spPr>
          <a:xfrm flipH="1">
            <a:off x="-3" y="3429000"/>
            <a:ext cx="1990815" cy="3428999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8" name="Freeform 37">
            <a:extLst>
              <a:ext uri="{FF2B5EF4-FFF2-40B4-BE49-F238E27FC236}">
                <a16:creationId xmlns:a16="http://schemas.microsoft.com/office/drawing/2014/main" id="{C3DD3ACB-DD1E-4541-B8C0-0F7C5CDD0BE4}"/>
              </a:ext>
            </a:extLst>
          </p:cNvPr>
          <p:cNvSpPr>
            <a:spLocks noEditPoints="1"/>
          </p:cNvSpPr>
          <p:nvPr/>
        </p:nvSpPr>
        <p:spPr bwMode="auto">
          <a:xfrm>
            <a:off x="7505642" y="644658"/>
            <a:ext cx="1265319" cy="1256532"/>
          </a:xfrm>
          <a:custGeom>
            <a:avLst/>
            <a:gdLst>
              <a:gd name="T0" fmla="*/ 41 w 122"/>
              <a:gd name="T1" fmla="*/ 60 h 120"/>
              <a:gd name="T2" fmla="*/ 81 w 122"/>
              <a:gd name="T3" fmla="*/ 60 h 120"/>
              <a:gd name="T4" fmla="*/ 61 w 122"/>
              <a:gd name="T5" fmla="*/ 72 h 120"/>
              <a:gd name="T6" fmla="*/ 61 w 122"/>
              <a:gd name="T7" fmla="*/ 48 h 120"/>
              <a:gd name="T8" fmla="*/ 61 w 122"/>
              <a:gd name="T9" fmla="*/ 72 h 120"/>
              <a:gd name="T10" fmla="*/ 108 w 122"/>
              <a:gd name="T11" fmla="*/ 69 h 120"/>
              <a:gd name="T12" fmla="*/ 108 w 122"/>
              <a:gd name="T13" fmla="*/ 51 h 120"/>
              <a:gd name="T14" fmla="*/ 120 w 122"/>
              <a:gd name="T15" fmla="*/ 35 h 120"/>
              <a:gd name="T16" fmla="*/ 101 w 122"/>
              <a:gd name="T17" fmla="*/ 18 h 120"/>
              <a:gd name="T18" fmla="*/ 77 w 122"/>
              <a:gd name="T19" fmla="*/ 15 h 120"/>
              <a:gd name="T20" fmla="*/ 69 w 122"/>
              <a:gd name="T21" fmla="*/ 0 h 120"/>
              <a:gd name="T22" fmla="*/ 45 w 122"/>
              <a:gd name="T23" fmla="*/ 8 h 120"/>
              <a:gd name="T24" fmla="*/ 30 w 122"/>
              <a:gd name="T25" fmla="*/ 24 h 120"/>
              <a:gd name="T26" fmla="*/ 10 w 122"/>
              <a:gd name="T27" fmla="*/ 21 h 120"/>
              <a:gd name="T28" fmla="*/ 5 w 122"/>
              <a:gd name="T29" fmla="*/ 46 h 120"/>
              <a:gd name="T30" fmla="*/ 13 w 122"/>
              <a:gd name="T31" fmla="*/ 60 h 120"/>
              <a:gd name="T32" fmla="*/ 5 w 122"/>
              <a:gd name="T33" fmla="*/ 74 h 120"/>
              <a:gd name="T34" fmla="*/ 10 w 122"/>
              <a:gd name="T35" fmla="*/ 99 h 120"/>
              <a:gd name="T36" fmla="*/ 30 w 122"/>
              <a:gd name="T37" fmla="*/ 96 h 120"/>
              <a:gd name="T38" fmla="*/ 45 w 122"/>
              <a:gd name="T39" fmla="*/ 112 h 120"/>
              <a:gd name="T40" fmla="*/ 69 w 122"/>
              <a:gd name="T41" fmla="*/ 120 h 120"/>
              <a:gd name="T42" fmla="*/ 77 w 122"/>
              <a:gd name="T43" fmla="*/ 105 h 120"/>
              <a:gd name="T44" fmla="*/ 101 w 122"/>
              <a:gd name="T45" fmla="*/ 102 h 120"/>
              <a:gd name="T46" fmla="*/ 120 w 122"/>
              <a:gd name="T47" fmla="*/ 85 h 120"/>
              <a:gd name="T48" fmla="*/ 111 w 122"/>
              <a:gd name="T49" fmla="*/ 85 h 120"/>
              <a:gd name="T50" fmla="*/ 102 w 122"/>
              <a:gd name="T51" fmla="*/ 93 h 120"/>
              <a:gd name="T52" fmla="*/ 69 w 122"/>
              <a:gd name="T53" fmla="*/ 99 h 120"/>
              <a:gd name="T54" fmla="*/ 65 w 122"/>
              <a:gd name="T55" fmla="*/ 112 h 120"/>
              <a:gd name="T56" fmla="*/ 53 w 122"/>
              <a:gd name="T57" fmla="*/ 108 h 120"/>
              <a:gd name="T58" fmla="*/ 31 w 122"/>
              <a:gd name="T59" fmla="*/ 87 h 120"/>
              <a:gd name="T60" fmla="*/ 15 w 122"/>
              <a:gd name="T61" fmla="*/ 91 h 120"/>
              <a:gd name="T62" fmla="*/ 12 w 122"/>
              <a:gd name="T63" fmla="*/ 79 h 120"/>
              <a:gd name="T64" fmla="*/ 21 w 122"/>
              <a:gd name="T65" fmla="*/ 60 h 120"/>
              <a:gd name="T66" fmla="*/ 12 w 122"/>
              <a:gd name="T67" fmla="*/ 41 h 120"/>
              <a:gd name="T68" fmla="*/ 15 w 122"/>
              <a:gd name="T69" fmla="*/ 29 h 120"/>
              <a:gd name="T70" fmla="*/ 31 w 122"/>
              <a:gd name="T71" fmla="*/ 33 h 120"/>
              <a:gd name="T72" fmla="*/ 53 w 122"/>
              <a:gd name="T73" fmla="*/ 12 h 120"/>
              <a:gd name="T74" fmla="*/ 65 w 122"/>
              <a:gd name="T75" fmla="*/ 8 h 120"/>
              <a:gd name="T76" fmla="*/ 69 w 122"/>
              <a:gd name="T77" fmla="*/ 21 h 120"/>
              <a:gd name="T78" fmla="*/ 102 w 122"/>
              <a:gd name="T79" fmla="*/ 27 h 120"/>
              <a:gd name="T80" fmla="*/ 111 w 122"/>
              <a:gd name="T81" fmla="*/ 35 h 120"/>
              <a:gd name="T82" fmla="*/ 99 w 122"/>
              <a:gd name="T83" fmla="*/ 47 h 120"/>
              <a:gd name="T84" fmla="*/ 99 w 122"/>
              <a:gd name="T85" fmla="*/ 73 h 120"/>
              <a:gd name="T86" fmla="*/ 111 w 122"/>
              <a:gd name="T87" fmla="*/ 85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2" h="120">
                <a:moveTo>
                  <a:pt x="61" y="40"/>
                </a:moveTo>
                <a:cubicBezTo>
                  <a:pt x="50" y="40"/>
                  <a:pt x="41" y="49"/>
                  <a:pt x="41" y="60"/>
                </a:cubicBezTo>
                <a:cubicBezTo>
                  <a:pt x="41" y="71"/>
                  <a:pt x="50" y="80"/>
                  <a:pt x="61" y="80"/>
                </a:cubicBezTo>
                <a:cubicBezTo>
                  <a:pt x="72" y="80"/>
                  <a:pt x="81" y="71"/>
                  <a:pt x="81" y="60"/>
                </a:cubicBezTo>
                <a:cubicBezTo>
                  <a:pt x="81" y="49"/>
                  <a:pt x="72" y="40"/>
                  <a:pt x="61" y="40"/>
                </a:cubicBezTo>
                <a:close/>
                <a:moveTo>
                  <a:pt x="61" y="72"/>
                </a:moveTo>
                <a:cubicBezTo>
                  <a:pt x="54" y="72"/>
                  <a:pt x="49" y="67"/>
                  <a:pt x="49" y="60"/>
                </a:cubicBezTo>
                <a:cubicBezTo>
                  <a:pt x="49" y="53"/>
                  <a:pt x="54" y="48"/>
                  <a:pt x="61" y="48"/>
                </a:cubicBezTo>
                <a:cubicBezTo>
                  <a:pt x="68" y="48"/>
                  <a:pt x="73" y="53"/>
                  <a:pt x="73" y="60"/>
                </a:cubicBezTo>
                <a:cubicBezTo>
                  <a:pt x="73" y="67"/>
                  <a:pt x="68" y="72"/>
                  <a:pt x="61" y="72"/>
                </a:cubicBezTo>
                <a:close/>
                <a:moveTo>
                  <a:pt x="117" y="74"/>
                </a:moveTo>
                <a:cubicBezTo>
                  <a:pt x="108" y="69"/>
                  <a:pt x="108" y="69"/>
                  <a:pt x="108" y="69"/>
                </a:cubicBezTo>
                <a:cubicBezTo>
                  <a:pt x="108" y="66"/>
                  <a:pt x="109" y="63"/>
                  <a:pt x="109" y="60"/>
                </a:cubicBezTo>
                <a:cubicBezTo>
                  <a:pt x="109" y="57"/>
                  <a:pt x="108" y="54"/>
                  <a:pt x="108" y="51"/>
                </a:cubicBezTo>
                <a:cubicBezTo>
                  <a:pt x="117" y="46"/>
                  <a:pt x="117" y="46"/>
                  <a:pt x="117" y="46"/>
                </a:cubicBezTo>
                <a:cubicBezTo>
                  <a:pt x="121" y="44"/>
                  <a:pt x="122" y="39"/>
                  <a:pt x="120" y="35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0" y="17"/>
                  <a:pt x="105" y="16"/>
                  <a:pt x="101" y="18"/>
                </a:cubicBezTo>
                <a:cubicBezTo>
                  <a:pt x="92" y="24"/>
                  <a:pt x="92" y="24"/>
                  <a:pt x="92" y="24"/>
                </a:cubicBezTo>
                <a:cubicBezTo>
                  <a:pt x="87" y="20"/>
                  <a:pt x="82" y="17"/>
                  <a:pt x="77" y="15"/>
                </a:cubicBezTo>
                <a:cubicBezTo>
                  <a:pt x="77" y="8"/>
                  <a:pt x="77" y="8"/>
                  <a:pt x="77" y="8"/>
                </a:cubicBezTo>
                <a:cubicBezTo>
                  <a:pt x="77" y="4"/>
                  <a:pt x="73" y="0"/>
                  <a:pt x="69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49" y="0"/>
                  <a:pt x="45" y="4"/>
                  <a:pt x="45" y="8"/>
                </a:cubicBezTo>
                <a:cubicBezTo>
                  <a:pt x="45" y="15"/>
                  <a:pt x="45" y="15"/>
                  <a:pt x="45" y="15"/>
                </a:cubicBezTo>
                <a:cubicBezTo>
                  <a:pt x="40" y="17"/>
                  <a:pt x="35" y="20"/>
                  <a:pt x="30" y="24"/>
                </a:cubicBezTo>
                <a:cubicBezTo>
                  <a:pt x="21" y="18"/>
                  <a:pt x="21" y="18"/>
                  <a:pt x="21" y="18"/>
                </a:cubicBezTo>
                <a:cubicBezTo>
                  <a:pt x="17" y="16"/>
                  <a:pt x="12" y="17"/>
                  <a:pt x="10" y="21"/>
                </a:cubicBezTo>
                <a:cubicBezTo>
                  <a:pt x="2" y="35"/>
                  <a:pt x="2" y="35"/>
                  <a:pt x="2" y="35"/>
                </a:cubicBezTo>
                <a:cubicBezTo>
                  <a:pt x="0" y="39"/>
                  <a:pt x="1" y="44"/>
                  <a:pt x="5" y="46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54"/>
                  <a:pt x="13" y="57"/>
                  <a:pt x="13" y="60"/>
                </a:cubicBezTo>
                <a:cubicBezTo>
                  <a:pt x="13" y="63"/>
                  <a:pt x="14" y="66"/>
                  <a:pt x="14" y="69"/>
                </a:cubicBezTo>
                <a:cubicBezTo>
                  <a:pt x="5" y="74"/>
                  <a:pt x="5" y="74"/>
                  <a:pt x="5" y="74"/>
                </a:cubicBezTo>
                <a:cubicBezTo>
                  <a:pt x="1" y="76"/>
                  <a:pt x="0" y="81"/>
                  <a:pt x="2" y="85"/>
                </a:cubicBezTo>
                <a:cubicBezTo>
                  <a:pt x="10" y="99"/>
                  <a:pt x="10" y="99"/>
                  <a:pt x="10" y="99"/>
                </a:cubicBezTo>
                <a:cubicBezTo>
                  <a:pt x="12" y="103"/>
                  <a:pt x="17" y="104"/>
                  <a:pt x="21" y="102"/>
                </a:cubicBezTo>
                <a:cubicBezTo>
                  <a:pt x="30" y="96"/>
                  <a:pt x="30" y="96"/>
                  <a:pt x="30" y="96"/>
                </a:cubicBezTo>
                <a:cubicBezTo>
                  <a:pt x="35" y="100"/>
                  <a:pt x="40" y="103"/>
                  <a:pt x="45" y="105"/>
                </a:cubicBezTo>
                <a:cubicBezTo>
                  <a:pt x="45" y="112"/>
                  <a:pt x="45" y="112"/>
                  <a:pt x="45" y="112"/>
                </a:cubicBezTo>
                <a:cubicBezTo>
                  <a:pt x="45" y="116"/>
                  <a:pt x="49" y="120"/>
                  <a:pt x="53" y="120"/>
                </a:cubicBezTo>
                <a:cubicBezTo>
                  <a:pt x="69" y="120"/>
                  <a:pt x="69" y="120"/>
                  <a:pt x="69" y="120"/>
                </a:cubicBezTo>
                <a:cubicBezTo>
                  <a:pt x="73" y="120"/>
                  <a:pt x="77" y="116"/>
                  <a:pt x="77" y="112"/>
                </a:cubicBezTo>
                <a:cubicBezTo>
                  <a:pt x="77" y="105"/>
                  <a:pt x="77" y="105"/>
                  <a:pt x="77" y="105"/>
                </a:cubicBezTo>
                <a:cubicBezTo>
                  <a:pt x="82" y="103"/>
                  <a:pt x="87" y="100"/>
                  <a:pt x="92" y="96"/>
                </a:cubicBezTo>
                <a:cubicBezTo>
                  <a:pt x="101" y="102"/>
                  <a:pt x="101" y="102"/>
                  <a:pt x="101" y="102"/>
                </a:cubicBezTo>
                <a:cubicBezTo>
                  <a:pt x="105" y="104"/>
                  <a:pt x="110" y="103"/>
                  <a:pt x="112" y="99"/>
                </a:cubicBezTo>
                <a:cubicBezTo>
                  <a:pt x="120" y="85"/>
                  <a:pt x="120" y="85"/>
                  <a:pt x="120" y="85"/>
                </a:cubicBezTo>
                <a:cubicBezTo>
                  <a:pt x="122" y="81"/>
                  <a:pt x="121" y="76"/>
                  <a:pt x="117" y="74"/>
                </a:cubicBezTo>
                <a:close/>
                <a:moveTo>
                  <a:pt x="111" y="85"/>
                </a:moveTo>
                <a:cubicBezTo>
                  <a:pt x="107" y="91"/>
                  <a:pt x="107" y="91"/>
                  <a:pt x="107" y="91"/>
                </a:cubicBezTo>
                <a:cubicBezTo>
                  <a:pt x="106" y="93"/>
                  <a:pt x="104" y="94"/>
                  <a:pt x="102" y="93"/>
                </a:cubicBezTo>
                <a:cubicBezTo>
                  <a:pt x="91" y="87"/>
                  <a:pt x="91" y="87"/>
                  <a:pt x="91" y="87"/>
                </a:cubicBezTo>
                <a:cubicBezTo>
                  <a:pt x="85" y="93"/>
                  <a:pt x="78" y="97"/>
                  <a:pt x="69" y="99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10"/>
                  <a:pt x="67" y="112"/>
                  <a:pt x="65" y="11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5" y="112"/>
                  <a:pt x="53" y="110"/>
                  <a:pt x="53" y="108"/>
                </a:cubicBezTo>
                <a:cubicBezTo>
                  <a:pt x="53" y="99"/>
                  <a:pt x="53" y="99"/>
                  <a:pt x="53" y="99"/>
                </a:cubicBezTo>
                <a:cubicBezTo>
                  <a:pt x="44" y="97"/>
                  <a:pt x="37" y="93"/>
                  <a:pt x="31" y="87"/>
                </a:cubicBezTo>
                <a:cubicBezTo>
                  <a:pt x="20" y="93"/>
                  <a:pt x="20" y="93"/>
                  <a:pt x="20" y="93"/>
                </a:cubicBezTo>
                <a:cubicBezTo>
                  <a:pt x="18" y="94"/>
                  <a:pt x="16" y="93"/>
                  <a:pt x="15" y="91"/>
                </a:cubicBezTo>
                <a:cubicBezTo>
                  <a:pt x="11" y="85"/>
                  <a:pt x="11" y="85"/>
                  <a:pt x="11" y="85"/>
                </a:cubicBezTo>
                <a:cubicBezTo>
                  <a:pt x="10" y="83"/>
                  <a:pt x="10" y="80"/>
                  <a:pt x="12" y="79"/>
                </a:cubicBezTo>
                <a:cubicBezTo>
                  <a:pt x="23" y="73"/>
                  <a:pt x="23" y="73"/>
                  <a:pt x="23" y="73"/>
                </a:cubicBezTo>
                <a:cubicBezTo>
                  <a:pt x="22" y="69"/>
                  <a:pt x="21" y="64"/>
                  <a:pt x="21" y="60"/>
                </a:cubicBezTo>
                <a:cubicBezTo>
                  <a:pt x="21" y="56"/>
                  <a:pt x="22" y="51"/>
                  <a:pt x="23" y="47"/>
                </a:cubicBezTo>
                <a:cubicBezTo>
                  <a:pt x="12" y="41"/>
                  <a:pt x="12" y="41"/>
                  <a:pt x="12" y="41"/>
                </a:cubicBezTo>
                <a:cubicBezTo>
                  <a:pt x="10" y="40"/>
                  <a:pt x="10" y="37"/>
                  <a:pt x="11" y="35"/>
                </a:cubicBezTo>
                <a:cubicBezTo>
                  <a:pt x="15" y="29"/>
                  <a:pt x="15" y="29"/>
                  <a:pt x="15" y="29"/>
                </a:cubicBezTo>
                <a:cubicBezTo>
                  <a:pt x="16" y="27"/>
                  <a:pt x="18" y="26"/>
                  <a:pt x="20" y="27"/>
                </a:cubicBezTo>
                <a:cubicBezTo>
                  <a:pt x="31" y="33"/>
                  <a:pt x="31" y="33"/>
                  <a:pt x="31" y="33"/>
                </a:cubicBezTo>
                <a:cubicBezTo>
                  <a:pt x="37" y="27"/>
                  <a:pt x="44" y="23"/>
                  <a:pt x="53" y="21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0"/>
                  <a:pt x="55" y="8"/>
                  <a:pt x="57" y="8"/>
                </a:cubicBezTo>
                <a:cubicBezTo>
                  <a:pt x="65" y="8"/>
                  <a:pt x="65" y="8"/>
                  <a:pt x="65" y="8"/>
                </a:cubicBezTo>
                <a:cubicBezTo>
                  <a:pt x="67" y="8"/>
                  <a:pt x="69" y="10"/>
                  <a:pt x="69" y="12"/>
                </a:cubicBezTo>
                <a:cubicBezTo>
                  <a:pt x="69" y="21"/>
                  <a:pt x="69" y="21"/>
                  <a:pt x="69" y="21"/>
                </a:cubicBezTo>
                <a:cubicBezTo>
                  <a:pt x="78" y="23"/>
                  <a:pt x="85" y="27"/>
                  <a:pt x="91" y="33"/>
                </a:cubicBezTo>
                <a:cubicBezTo>
                  <a:pt x="102" y="27"/>
                  <a:pt x="102" y="27"/>
                  <a:pt x="102" y="27"/>
                </a:cubicBezTo>
                <a:cubicBezTo>
                  <a:pt x="104" y="26"/>
                  <a:pt x="106" y="27"/>
                  <a:pt x="107" y="29"/>
                </a:cubicBezTo>
                <a:cubicBezTo>
                  <a:pt x="111" y="35"/>
                  <a:pt x="111" y="35"/>
                  <a:pt x="111" y="35"/>
                </a:cubicBezTo>
                <a:cubicBezTo>
                  <a:pt x="112" y="37"/>
                  <a:pt x="112" y="40"/>
                  <a:pt x="110" y="41"/>
                </a:cubicBezTo>
                <a:cubicBezTo>
                  <a:pt x="99" y="47"/>
                  <a:pt x="99" y="47"/>
                  <a:pt x="99" y="47"/>
                </a:cubicBezTo>
                <a:cubicBezTo>
                  <a:pt x="100" y="51"/>
                  <a:pt x="101" y="56"/>
                  <a:pt x="101" y="60"/>
                </a:cubicBezTo>
                <a:cubicBezTo>
                  <a:pt x="101" y="64"/>
                  <a:pt x="100" y="69"/>
                  <a:pt x="99" y="73"/>
                </a:cubicBezTo>
                <a:cubicBezTo>
                  <a:pt x="110" y="79"/>
                  <a:pt x="110" y="79"/>
                  <a:pt x="110" y="79"/>
                </a:cubicBezTo>
                <a:cubicBezTo>
                  <a:pt x="112" y="80"/>
                  <a:pt x="112" y="83"/>
                  <a:pt x="111" y="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E922C928-9A8D-4A39-B9C3-BC0D03CC1635}"/>
              </a:ext>
            </a:extLst>
          </p:cNvPr>
          <p:cNvSpPr txBox="1"/>
          <p:nvPr/>
        </p:nvSpPr>
        <p:spPr>
          <a:xfrm>
            <a:off x="3104190" y="1011314"/>
            <a:ext cx="361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مستويات الاطار النظري </a:t>
            </a:r>
            <a:endParaRPr lang="en-ID" sz="28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8E32236-368E-42FD-8B9E-1D8E54E5C243}"/>
              </a:ext>
            </a:extLst>
          </p:cNvPr>
          <p:cNvSpPr/>
          <p:nvPr/>
        </p:nvSpPr>
        <p:spPr>
          <a:xfrm>
            <a:off x="-1029170" y="2257558"/>
            <a:ext cx="8414350" cy="263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ويتضمن الإطار النظري ثلاثة مستويات : حيث يختص المستوى الأول بتحديد أهداف المحاسبة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والتي تمثل حجر ال ا زوية في الإطار النظري ، في حين يعرض المستوى الثاني الخصائص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النوعية التي تجعل المعلومات المحاسبية مفيدة والتعريفات الخاصة بعناصر القوائم المالية )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الأصول،</a:t>
            </a:r>
            <a:r>
              <a:rPr lang="ar-IQ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 الالتزامات</a:t>
            </a: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.. الخ (. ويوضح المستوى الثالث والأخير مفاهيم الاعت</a:t>
            </a:r>
            <a:r>
              <a:rPr lang="ar-IQ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ر</a:t>
            </a: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اف والقياس</a:t>
            </a:r>
            <a:r>
              <a:rPr lang="ar-IQ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،</a:t>
            </a:r>
            <a:r>
              <a:rPr lang="ar-IQ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التي</a:t>
            </a:r>
          </a:p>
          <a:p>
            <a:pPr algn="justLow" rtl="1">
              <a:lnSpc>
                <a:spcPct val="150000"/>
              </a:lnSpc>
            </a:pPr>
            <a:r>
              <a:rPr lang="ar-IQ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endParaRPr lang="ar-SA" sz="1400" b="1" dirty="0">
              <a:latin typeface="AirArabia" panose="020B0303060202020204" pitchFamily="34" charset="0"/>
              <a:cs typeface="AirArabia" panose="020B0303060202020204" pitchFamily="34" charset="0"/>
            </a:endParaRP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يستخدمها المحاسبون عند وضع وتطبيق المعايير المحاسبية، والتي تتضمن استخدام الفروض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والمبادئ والمحددات التي تصف بيئة الإفصاح المالي الحالية. ويمكن بيان هذه المستويات فيما</a:t>
            </a:r>
          </a:p>
          <a:p>
            <a:pPr algn="justLow" rtl="1">
              <a:lnSpc>
                <a:spcPct val="150000"/>
              </a:lnSpc>
            </a:pPr>
            <a:r>
              <a:rPr lang="ar-SA" sz="1400" b="1" dirty="0">
                <a:latin typeface="AirArabia" panose="020B0303060202020204" pitchFamily="34" charset="0"/>
                <a:cs typeface="AirArabia" panose="020B0303060202020204" pitchFamily="34" charset="0"/>
              </a:rPr>
              <a:t>يلى:</a:t>
            </a:r>
          </a:p>
        </p:txBody>
      </p:sp>
    </p:spTree>
    <p:extLst>
      <p:ext uri="{BB962C8B-B14F-4D97-AF65-F5344CB8AC3E}">
        <p14:creationId xmlns:p14="http://schemas.microsoft.com/office/powerpoint/2010/main" val="80626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F0216D-F244-45F4-B5E9-C22582ADDFF8}"/>
              </a:ext>
            </a:extLst>
          </p:cNvPr>
          <p:cNvSpPr/>
          <p:nvPr/>
        </p:nvSpPr>
        <p:spPr>
          <a:xfrm rot="5400000" flipV="1">
            <a:off x="7681005" y="2347007"/>
            <a:ext cx="4008555" cy="5013432"/>
          </a:xfrm>
          <a:custGeom>
            <a:avLst/>
            <a:gdLst>
              <a:gd name="connsiteX0" fmla="*/ 0 w 4008555"/>
              <a:gd name="connsiteY0" fmla="*/ 5013432 h 5013432"/>
              <a:gd name="connsiteX1" fmla="*/ 4008555 w 4008555"/>
              <a:gd name="connsiteY1" fmla="*/ 5013432 h 5013432"/>
              <a:gd name="connsiteX2" fmla="*/ 4008555 w 4008555"/>
              <a:gd name="connsiteY2" fmla="*/ 1897865 h 5013432"/>
              <a:gd name="connsiteX3" fmla="*/ 2907792 w 4008555"/>
              <a:gd name="connsiteY3" fmla="*/ 0 h 501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555" h="5013432">
                <a:moveTo>
                  <a:pt x="0" y="5013432"/>
                </a:moveTo>
                <a:lnTo>
                  <a:pt x="4008555" y="5013432"/>
                </a:lnTo>
                <a:lnTo>
                  <a:pt x="4008555" y="1897865"/>
                </a:lnTo>
                <a:lnTo>
                  <a:pt x="2907792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780570-24DC-494C-A1AC-44497B07859A}"/>
              </a:ext>
            </a:extLst>
          </p:cNvPr>
          <p:cNvSpPr/>
          <p:nvPr/>
        </p:nvSpPr>
        <p:spPr>
          <a:xfrm rot="16200000" flipH="1">
            <a:off x="5205327" y="169924"/>
            <a:ext cx="6857999" cy="6518153"/>
          </a:xfrm>
          <a:custGeom>
            <a:avLst/>
            <a:gdLst>
              <a:gd name="connsiteX0" fmla="*/ 6402574 w 6857999"/>
              <a:gd name="connsiteY0" fmla="*/ 785212 h 6518153"/>
              <a:gd name="connsiteX1" fmla="*/ 6499518 w 6857999"/>
              <a:gd name="connsiteY1" fmla="*/ 785212 h 6518153"/>
              <a:gd name="connsiteX2" fmla="*/ 6857999 w 6857999"/>
              <a:gd name="connsiteY2" fmla="*/ 167144 h 6518153"/>
              <a:gd name="connsiteX3" fmla="*/ 6857999 w 6857999"/>
              <a:gd name="connsiteY3" fmla="*/ 0 h 6518153"/>
              <a:gd name="connsiteX4" fmla="*/ 5772378 w 6857999"/>
              <a:gd name="connsiteY4" fmla="*/ 1381470 h 6518153"/>
              <a:gd name="connsiteX5" fmla="*/ 6302853 w 6857999"/>
              <a:gd name="connsiteY5" fmla="*/ 2304512 h 6518153"/>
              <a:gd name="connsiteX6" fmla="*/ 6351325 w 6857999"/>
              <a:gd name="connsiteY6" fmla="*/ 2220556 h 6518153"/>
              <a:gd name="connsiteX7" fmla="*/ 6010740 w 6857999"/>
              <a:gd name="connsiteY7" fmla="*/ 1627929 h 6518153"/>
              <a:gd name="connsiteX8" fmla="*/ 6499519 w 6857999"/>
              <a:gd name="connsiteY8" fmla="*/ 785213 h 6518153"/>
              <a:gd name="connsiteX9" fmla="*/ 6402574 w 6857999"/>
              <a:gd name="connsiteY9" fmla="*/ 785213 h 6518153"/>
              <a:gd name="connsiteX10" fmla="*/ 5962491 w 6857999"/>
              <a:gd name="connsiteY10" fmla="*/ 1543971 h 6518153"/>
              <a:gd name="connsiteX11" fmla="*/ 5868990 w 6857999"/>
              <a:gd name="connsiteY11" fmla="*/ 1381278 h 6518153"/>
              <a:gd name="connsiteX12" fmla="*/ 0 w 6857999"/>
              <a:gd name="connsiteY12" fmla="*/ 498741 h 6518153"/>
              <a:gd name="connsiteX13" fmla="*/ 1 w 6857999"/>
              <a:gd name="connsiteY13" fmla="*/ 665886 h 6518153"/>
              <a:gd name="connsiteX14" fmla="*/ 3046327 w 6857999"/>
              <a:gd name="connsiteY14" fmla="*/ 5918147 h 6518153"/>
              <a:gd name="connsiteX15" fmla="*/ 2749753 w 6857999"/>
              <a:gd name="connsiteY15" fmla="*/ 6434195 h 6518153"/>
              <a:gd name="connsiteX16" fmla="*/ 2798226 w 6857999"/>
              <a:gd name="connsiteY16" fmla="*/ 6518153 h 6518153"/>
              <a:gd name="connsiteX17" fmla="*/ 3328701 w 6857999"/>
              <a:gd name="connsiteY17" fmla="*/ 5595111 h 6518153"/>
              <a:gd name="connsiteX18" fmla="*/ 3232089 w 6857999"/>
              <a:gd name="connsiteY18" fmla="*/ 5594917 h 6518153"/>
              <a:gd name="connsiteX19" fmla="*/ 3094580 w 6857999"/>
              <a:gd name="connsiteY19" fmla="*/ 5834191 h 651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7999" h="6518153">
                <a:moveTo>
                  <a:pt x="6402574" y="785212"/>
                </a:moveTo>
                <a:lnTo>
                  <a:pt x="6499518" y="785212"/>
                </a:lnTo>
                <a:lnTo>
                  <a:pt x="6857999" y="167144"/>
                </a:lnTo>
                <a:lnTo>
                  <a:pt x="6857999" y="0"/>
                </a:lnTo>
                <a:close/>
                <a:moveTo>
                  <a:pt x="5772378" y="1381470"/>
                </a:moveTo>
                <a:lnTo>
                  <a:pt x="6302853" y="2304512"/>
                </a:lnTo>
                <a:lnTo>
                  <a:pt x="6351325" y="2220556"/>
                </a:lnTo>
                <a:lnTo>
                  <a:pt x="6010740" y="1627929"/>
                </a:lnTo>
                <a:lnTo>
                  <a:pt x="6499519" y="785213"/>
                </a:lnTo>
                <a:lnTo>
                  <a:pt x="6402574" y="785213"/>
                </a:lnTo>
                <a:lnTo>
                  <a:pt x="5962491" y="1543971"/>
                </a:lnTo>
                <a:lnTo>
                  <a:pt x="5868990" y="1381278"/>
                </a:lnTo>
                <a:close/>
                <a:moveTo>
                  <a:pt x="0" y="498741"/>
                </a:moveTo>
                <a:lnTo>
                  <a:pt x="1" y="665886"/>
                </a:lnTo>
                <a:lnTo>
                  <a:pt x="3046327" y="5918147"/>
                </a:lnTo>
                <a:lnTo>
                  <a:pt x="2749753" y="6434195"/>
                </a:lnTo>
                <a:lnTo>
                  <a:pt x="2798226" y="6518153"/>
                </a:lnTo>
                <a:lnTo>
                  <a:pt x="3328701" y="5595111"/>
                </a:lnTo>
                <a:lnTo>
                  <a:pt x="3232089" y="5594917"/>
                </a:lnTo>
                <a:lnTo>
                  <a:pt x="3094580" y="583419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086DA0-B2F8-40B9-90C5-0ABB12AA9D93}"/>
              </a:ext>
            </a:extLst>
          </p:cNvPr>
          <p:cNvSpPr txBox="1"/>
          <p:nvPr/>
        </p:nvSpPr>
        <p:spPr>
          <a:xfrm flipH="1">
            <a:off x="5573828" y="854962"/>
            <a:ext cx="1858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endParaRPr lang="en-ID" sz="20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20" name="Freeform 29">
            <a:extLst>
              <a:ext uri="{FF2B5EF4-FFF2-40B4-BE49-F238E27FC236}">
                <a16:creationId xmlns:a16="http://schemas.microsoft.com/office/drawing/2014/main" id="{B2BC5C69-936F-4B2D-A1CB-443C8CEC3F55}"/>
              </a:ext>
            </a:extLst>
          </p:cNvPr>
          <p:cNvSpPr>
            <a:spLocks noEditPoints="1"/>
          </p:cNvSpPr>
          <p:nvPr/>
        </p:nvSpPr>
        <p:spPr bwMode="auto">
          <a:xfrm>
            <a:off x="9685282" y="4387057"/>
            <a:ext cx="1853730" cy="1878283"/>
          </a:xfrm>
          <a:custGeom>
            <a:avLst/>
            <a:gdLst>
              <a:gd name="T0" fmla="*/ 60 w 128"/>
              <a:gd name="T1" fmla="*/ 0 h 128"/>
              <a:gd name="T2" fmla="*/ 52 w 128"/>
              <a:gd name="T3" fmla="*/ 0 h 128"/>
              <a:gd name="T4" fmla="*/ 52 w 128"/>
              <a:gd name="T5" fmla="*/ 12 h 128"/>
              <a:gd name="T6" fmla="*/ 0 w 128"/>
              <a:gd name="T7" fmla="*/ 70 h 128"/>
              <a:gd name="T8" fmla="*/ 58 w 128"/>
              <a:gd name="T9" fmla="*/ 128 h 128"/>
              <a:gd name="T10" fmla="*/ 111 w 128"/>
              <a:gd name="T11" fmla="*/ 94 h 128"/>
              <a:gd name="T12" fmla="*/ 120 w 128"/>
              <a:gd name="T13" fmla="*/ 96 h 128"/>
              <a:gd name="T14" fmla="*/ 128 w 128"/>
              <a:gd name="T15" fmla="*/ 66 h 128"/>
              <a:gd name="T16" fmla="*/ 60 w 128"/>
              <a:gd name="T17" fmla="*/ 0 h 128"/>
              <a:gd name="T18" fmla="*/ 58 w 128"/>
              <a:gd name="T19" fmla="*/ 120 h 128"/>
              <a:gd name="T20" fmla="*/ 8 w 128"/>
              <a:gd name="T21" fmla="*/ 70 h 128"/>
              <a:gd name="T22" fmla="*/ 52 w 128"/>
              <a:gd name="T23" fmla="*/ 20 h 128"/>
              <a:gd name="T24" fmla="*/ 52 w 128"/>
              <a:gd name="T25" fmla="*/ 74 h 128"/>
              <a:gd name="T26" fmla="*/ 103 w 128"/>
              <a:gd name="T27" fmla="*/ 91 h 128"/>
              <a:gd name="T28" fmla="*/ 58 w 128"/>
              <a:gd name="T29" fmla="*/ 120 h 128"/>
              <a:gd name="T30" fmla="*/ 114 w 128"/>
              <a:gd name="T31" fmla="*/ 86 h 128"/>
              <a:gd name="T32" fmla="*/ 60 w 128"/>
              <a:gd name="T33" fmla="*/ 68 h 128"/>
              <a:gd name="T34" fmla="*/ 60 w 128"/>
              <a:gd name="T35" fmla="*/ 8 h 128"/>
              <a:gd name="T36" fmla="*/ 120 w 128"/>
              <a:gd name="T37" fmla="*/ 66 h 128"/>
              <a:gd name="T38" fmla="*/ 114 w 128"/>
              <a:gd name="T39" fmla="*/ 8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8" h="128">
                <a:moveTo>
                  <a:pt x="60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12"/>
                  <a:pt x="52" y="12"/>
                  <a:pt x="52" y="12"/>
                </a:cubicBezTo>
                <a:cubicBezTo>
                  <a:pt x="23" y="15"/>
                  <a:pt x="0" y="40"/>
                  <a:pt x="0" y="70"/>
                </a:cubicBezTo>
                <a:cubicBezTo>
                  <a:pt x="0" y="102"/>
                  <a:pt x="26" y="128"/>
                  <a:pt x="58" y="128"/>
                </a:cubicBezTo>
                <a:cubicBezTo>
                  <a:pt x="82" y="128"/>
                  <a:pt x="102" y="114"/>
                  <a:pt x="111" y="94"/>
                </a:cubicBezTo>
                <a:cubicBezTo>
                  <a:pt x="120" y="96"/>
                  <a:pt x="120" y="96"/>
                  <a:pt x="120" y="96"/>
                </a:cubicBezTo>
                <a:cubicBezTo>
                  <a:pt x="124" y="89"/>
                  <a:pt x="128" y="79"/>
                  <a:pt x="128" y="66"/>
                </a:cubicBezTo>
                <a:cubicBezTo>
                  <a:pt x="128" y="30"/>
                  <a:pt x="96" y="0"/>
                  <a:pt x="60" y="0"/>
                </a:cubicBezTo>
                <a:close/>
                <a:moveTo>
                  <a:pt x="58" y="120"/>
                </a:moveTo>
                <a:cubicBezTo>
                  <a:pt x="30" y="120"/>
                  <a:pt x="8" y="98"/>
                  <a:pt x="8" y="70"/>
                </a:cubicBezTo>
                <a:cubicBezTo>
                  <a:pt x="8" y="45"/>
                  <a:pt x="28" y="24"/>
                  <a:pt x="52" y="20"/>
                </a:cubicBezTo>
                <a:cubicBezTo>
                  <a:pt x="52" y="74"/>
                  <a:pt x="52" y="74"/>
                  <a:pt x="52" y="74"/>
                </a:cubicBezTo>
                <a:cubicBezTo>
                  <a:pt x="103" y="91"/>
                  <a:pt x="103" y="91"/>
                  <a:pt x="103" y="91"/>
                </a:cubicBezTo>
                <a:cubicBezTo>
                  <a:pt x="96" y="109"/>
                  <a:pt x="77" y="120"/>
                  <a:pt x="58" y="120"/>
                </a:cubicBezTo>
                <a:close/>
                <a:moveTo>
                  <a:pt x="114" y="86"/>
                </a:moveTo>
                <a:cubicBezTo>
                  <a:pt x="60" y="68"/>
                  <a:pt x="60" y="68"/>
                  <a:pt x="60" y="68"/>
                </a:cubicBezTo>
                <a:cubicBezTo>
                  <a:pt x="60" y="8"/>
                  <a:pt x="60" y="8"/>
                  <a:pt x="60" y="8"/>
                </a:cubicBezTo>
                <a:cubicBezTo>
                  <a:pt x="91" y="8"/>
                  <a:pt x="120" y="35"/>
                  <a:pt x="120" y="66"/>
                </a:cubicBezTo>
                <a:cubicBezTo>
                  <a:pt x="120" y="75"/>
                  <a:pt x="117" y="81"/>
                  <a:pt x="114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367AA2-32F4-45ED-BDAC-786DEF1B398D}"/>
              </a:ext>
            </a:extLst>
          </p:cNvPr>
          <p:cNvSpPr txBox="1"/>
          <p:nvPr/>
        </p:nvSpPr>
        <p:spPr>
          <a:xfrm>
            <a:off x="9683047" y="592660"/>
            <a:ext cx="18582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10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01</a:t>
            </a:r>
            <a:endParaRPr lang="en-ID" sz="10000" b="1" dirty="0">
              <a:solidFill>
                <a:schemeClr val="accent1">
                  <a:lumMod val="60000"/>
                  <a:lumOff val="4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9A497933-11EB-4587-8656-F5881044D72C}"/>
              </a:ext>
            </a:extLst>
          </p:cNvPr>
          <p:cNvSpPr txBox="1"/>
          <p:nvPr/>
        </p:nvSpPr>
        <p:spPr>
          <a:xfrm>
            <a:off x="1076216" y="1149735"/>
            <a:ext cx="61023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المستوى الأول : </a:t>
            </a:r>
          </a:p>
          <a:p>
            <a:pPr algn="r" rtl="1"/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الأهداف الأساسية  -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OBJECTIVES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31F55830-3D5F-4D95-B35D-0B2A714C57A5}"/>
              </a:ext>
            </a:extLst>
          </p:cNvPr>
          <p:cNvSpPr txBox="1"/>
          <p:nvPr/>
        </p:nvSpPr>
        <p:spPr>
          <a:xfrm>
            <a:off x="565027" y="2770227"/>
            <a:ext cx="66135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المستوى الثاني: </a:t>
            </a:r>
          </a:p>
          <a:p>
            <a:pPr algn="r" rtl="1"/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مفاهيم أساسية   -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 FUNDAMENTAL</a:t>
            </a:r>
          </a:p>
        </p:txBody>
      </p:sp>
    </p:spTree>
    <p:extLst>
      <p:ext uri="{BB962C8B-B14F-4D97-AF65-F5344CB8AC3E}">
        <p14:creationId xmlns:p14="http://schemas.microsoft.com/office/powerpoint/2010/main" val="79120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76E97E6-C5A8-410B-8329-6EE3B0FC166A}"/>
              </a:ext>
            </a:extLst>
          </p:cNvPr>
          <p:cNvSpPr/>
          <p:nvPr/>
        </p:nvSpPr>
        <p:spPr>
          <a:xfrm rot="5400000" flipH="1">
            <a:off x="502439" y="-502438"/>
            <a:ext cx="4008555" cy="5013432"/>
          </a:xfrm>
          <a:custGeom>
            <a:avLst/>
            <a:gdLst>
              <a:gd name="connsiteX0" fmla="*/ 0 w 4008555"/>
              <a:gd name="connsiteY0" fmla="*/ 5013432 h 5013432"/>
              <a:gd name="connsiteX1" fmla="*/ 4008555 w 4008555"/>
              <a:gd name="connsiteY1" fmla="*/ 5013432 h 5013432"/>
              <a:gd name="connsiteX2" fmla="*/ 4008555 w 4008555"/>
              <a:gd name="connsiteY2" fmla="*/ 1897865 h 5013432"/>
              <a:gd name="connsiteX3" fmla="*/ 2907792 w 4008555"/>
              <a:gd name="connsiteY3" fmla="*/ 0 h 5013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555" h="5013432">
                <a:moveTo>
                  <a:pt x="0" y="5013432"/>
                </a:moveTo>
                <a:lnTo>
                  <a:pt x="4008555" y="5013432"/>
                </a:lnTo>
                <a:lnTo>
                  <a:pt x="4008555" y="1897865"/>
                </a:lnTo>
                <a:lnTo>
                  <a:pt x="290779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F2FE953-6086-481E-BEE8-E232E009A855}"/>
              </a:ext>
            </a:extLst>
          </p:cNvPr>
          <p:cNvSpPr/>
          <p:nvPr/>
        </p:nvSpPr>
        <p:spPr>
          <a:xfrm rot="16200000" flipV="1">
            <a:off x="128673" y="169924"/>
            <a:ext cx="6857999" cy="6518153"/>
          </a:xfrm>
          <a:custGeom>
            <a:avLst/>
            <a:gdLst>
              <a:gd name="connsiteX0" fmla="*/ 6402574 w 6857999"/>
              <a:gd name="connsiteY0" fmla="*/ 785212 h 6518153"/>
              <a:gd name="connsiteX1" fmla="*/ 6499518 w 6857999"/>
              <a:gd name="connsiteY1" fmla="*/ 785212 h 6518153"/>
              <a:gd name="connsiteX2" fmla="*/ 6857999 w 6857999"/>
              <a:gd name="connsiteY2" fmla="*/ 167144 h 6518153"/>
              <a:gd name="connsiteX3" fmla="*/ 6857999 w 6857999"/>
              <a:gd name="connsiteY3" fmla="*/ 0 h 6518153"/>
              <a:gd name="connsiteX4" fmla="*/ 5772378 w 6857999"/>
              <a:gd name="connsiteY4" fmla="*/ 1381470 h 6518153"/>
              <a:gd name="connsiteX5" fmla="*/ 6302853 w 6857999"/>
              <a:gd name="connsiteY5" fmla="*/ 2304512 h 6518153"/>
              <a:gd name="connsiteX6" fmla="*/ 6351325 w 6857999"/>
              <a:gd name="connsiteY6" fmla="*/ 2220556 h 6518153"/>
              <a:gd name="connsiteX7" fmla="*/ 6010740 w 6857999"/>
              <a:gd name="connsiteY7" fmla="*/ 1627929 h 6518153"/>
              <a:gd name="connsiteX8" fmla="*/ 6499519 w 6857999"/>
              <a:gd name="connsiteY8" fmla="*/ 785213 h 6518153"/>
              <a:gd name="connsiteX9" fmla="*/ 6402574 w 6857999"/>
              <a:gd name="connsiteY9" fmla="*/ 785213 h 6518153"/>
              <a:gd name="connsiteX10" fmla="*/ 5962491 w 6857999"/>
              <a:gd name="connsiteY10" fmla="*/ 1543971 h 6518153"/>
              <a:gd name="connsiteX11" fmla="*/ 5868990 w 6857999"/>
              <a:gd name="connsiteY11" fmla="*/ 1381278 h 6518153"/>
              <a:gd name="connsiteX12" fmla="*/ 0 w 6857999"/>
              <a:gd name="connsiteY12" fmla="*/ 498741 h 6518153"/>
              <a:gd name="connsiteX13" fmla="*/ 1 w 6857999"/>
              <a:gd name="connsiteY13" fmla="*/ 665886 h 6518153"/>
              <a:gd name="connsiteX14" fmla="*/ 3046327 w 6857999"/>
              <a:gd name="connsiteY14" fmla="*/ 5918147 h 6518153"/>
              <a:gd name="connsiteX15" fmla="*/ 2749753 w 6857999"/>
              <a:gd name="connsiteY15" fmla="*/ 6434195 h 6518153"/>
              <a:gd name="connsiteX16" fmla="*/ 2798226 w 6857999"/>
              <a:gd name="connsiteY16" fmla="*/ 6518153 h 6518153"/>
              <a:gd name="connsiteX17" fmla="*/ 3328701 w 6857999"/>
              <a:gd name="connsiteY17" fmla="*/ 5595111 h 6518153"/>
              <a:gd name="connsiteX18" fmla="*/ 3232089 w 6857999"/>
              <a:gd name="connsiteY18" fmla="*/ 5594917 h 6518153"/>
              <a:gd name="connsiteX19" fmla="*/ 3094580 w 6857999"/>
              <a:gd name="connsiteY19" fmla="*/ 5834191 h 651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7999" h="6518153">
                <a:moveTo>
                  <a:pt x="6402574" y="785212"/>
                </a:moveTo>
                <a:lnTo>
                  <a:pt x="6499518" y="785212"/>
                </a:lnTo>
                <a:lnTo>
                  <a:pt x="6857999" y="167144"/>
                </a:lnTo>
                <a:lnTo>
                  <a:pt x="6857999" y="0"/>
                </a:lnTo>
                <a:close/>
                <a:moveTo>
                  <a:pt x="5772378" y="1381470"/>
                </a:moveTo>
                <a:lnTo>
                  <a:pt x="6302853" y="2304512"/>
                </a:lnTo>
                <a:lnTo>
                  <a:pt x="6351325" y="2220556"/>
                </a:lnTo>
                <a:lnTo>
                  <a:pt x="6010740" y="1627929"/>
                </a:lnTo>
                <a:lnTo>
                  <a:pt x="6499519" y="785213"/>
                </a:lnTo>
                <a:lnTo>
                  <a:pt x="6402574" y="785213"/>
                </a:lnTo>
                <a:lnTo>
                  <a:pt x="5962491" y="1543971"/>
                </a:lnTo>
                <a:lnTo>
                  <a:pt x="5868990" y="1381278"/>
                </a:lnTo>
                <a:close/>
                <a:moveTo>
                  <a:pt x="0" y="498741"/>
                </a:moveTo>
                <a:lnTo>
                  <a:pt x="1" y="665886"/>
                </a:lnTo>
                <a:lnTo>
                  <a:pt x="3046327" y="5918147"/>
                </a:lnTo>
                <a:lnTo>
                  <a:pt x="2749753" y="6434195"/>
                </a:lnTo>
                <a:lnTo>
                  <a:pt x="2798226" y="6518153"/>
                </a:lnTo>
                <a:lnTo>
                  <a:pt x="3328701" y="5595111"/>
                </a:lnTo>
                <a:lnTo>
                  <a:pt x="3232089" y="5594917"/>
                </a:lnTo>
                <a:lnTo>
                  <a:pt x="3094580" y="583419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8" name="Freeform 30">
            <a:extLst>
              <a:ext uri="{FF2B5EF4-FFF2-40B4-BE49-F238E27FC236}">
                <a16:creationId xmlns:a16="http://schemas.microsoft.com/office/drawing/2014/main" id="{777A12B9-4FB9-4953-B602-892C7C66E293}"/>
              </a:ext>
            </a:extLst>
          </p:cNvPr>
          <p:cNvSpPr>
            <a:spLocks noEditPoints="1"/>
          </p:cNvSpPr>
          <p:nvPr/>
        </p:nvSpPr>
        <p:spPr bwMode="auto">
          <a:xfrm>
            <a:off x="646846" y="592660"/>
            <a:ext cx="1859870" cy="1878283"/>
          </a:xfrm>
          <a:custGeom>
            <a:avLst/>
            <a:gdLst>
              <a:gd name="T0" fmla="*/ 64 w 128"/>
              <a:gd name="T1" fmla="*/ 80 h 128"/>
              <a:gd name="T2" fmla="*/ 68 w 128"/>
              <a:gd name="T3" fmla="*/ 76 h 128"/>
              <a:gd name="T4" fmla="*/ 68 w 128"/>
              <a:gd name="T5" fmla="*/ 28 h 128"/>
              <a:gd name="T6" fmla="*/ 64 w 128"/>
              <a:gd name="T7" fmla="*/ 24 h 128"/>
              <a:gd name="T8" fmla="*/ 60 w 128"/>
              <a:gd name="T9" fmla="*/ 28 h 128"/>
              <a:gd name="T10" fmla="*/ 60 w 128"/>
              <a:gd name="T11" fmla="*/ 76 h 128"/>
              <a:gd name="T12" fmla="*/ 64 w 128"/>
              <a:gd name="T13" fmla="*/ 80 h 128"/>
              <a:gd name="T14" fmla="*/ 88 w 128"/>
              <a:gd name="T15" fmla="*/ 80 h 128"/>
              <a:gd name="T16" fmla="*/ 92 w 128"/>
              <a:gd name="T17" fmla="*/ 76 h 128"/>
              <a:gd name="T18" fmla="*/ 92 w 128"/>
              <a:gd name="T19" fmla="*/ 40 h 128"/>
              <a:gd name="T20" fmla="*/ 88 w 128"/>
              <a:gd name="T21" fmla="*/ 36 h 128"/>
              <a:gd name="T22" fmla="*/ 84 w 128"/>
              <a:gd name="T23" fmla="*/ 40 h 128"/>
              <a:gd name="T24" fmla="*/ 84 w 128"/>
              <a:gd name="T25" fmla="*/ 76 h 128"/>
              <a:gd name="T26" fmla="*/ 88 w 128"/>
              <a:gd name="T27" fmla="*/ 80 h 128"/>
              <a:gd name="T28" fmla="*/ 40 w 128"/>
              <a:gd name="T29" fmla="*/ 80 h 128"/>
              <a:gd name="T30" fmla="*/ 44 w 128"/>
              <a:gd name="T31" fmla="*/ 76 h 128"/>
              <a:gd name="T32" fmla="*/ 44 w 128"/>
              <a:gd name="T33" fmla="*/ 60 h 128"/>
              <a:gd name="T34" fmla="*/ 40 w 128"/>
              <a:gd name="T35" fmla="*/ 56 h 128"/>
              <a:gd name="T36" fmla="*/ 36 w 128"/>
              <a:gd name="T37" fmla="*/ 60 h 128"/>
              <a:gd name="T38" fmla="*/ 36 w 128"/>
              <a:gd name="T39" fmla="*/ 76 h 128"/>
              <a:gd name="T40" fmla="*/ 40 w 128"/>
              <a:gd name="T41" fmla="*/ 80 h 128"/>
              <a:gd name="T42" fmla="*/ 0 w 128"/>
              <a:gd name="T43" fmla="*/ 0 h 128"/>
              <a:gd name="T44" fmla="*/ 0 w 128"/>
              <a:gd name="T45" fmla="*/ 8 h 128"/>
              <a:gd name="T46" fmla="*/ 8 w 128"/>
              <a:gd name="T47" fmla="*/ 8 h 128"/>
              <a:gd name="T48" fmla="*/ 8 w 128"/>
              <a:gd name="T49" fmla="*/ 84 h 128"/>
              <a:gd name="T50" fmla="*/ 24 w 128"/>
              <a:gd name="T51" fmla="*/ 100 h 128"/>
              <a:gd name="T52" fmla="*/ 48 w 128"/>
              <a:gd name="T53" fmla="*/ 100 h 128"/>
              <a:gd name="T54" fmla="*/ 32 w 128"/>
              <a:gd name="T55" fmla="*/ 128 h 128"/>
              <a:gd name="T56" fmla="*/ 44 w 128"/>
              <a:gd name="T57" fmla="*/ 128 h 128"/>
              <a:gd name="T58" fmla="*/ 60 w 128"/>
              <a:gd name="T59" fmla="*/ 100 h 128"/>
              <a:gd name="T60" fmla="*/ 68 w 128"/>
              <a:gd name="T61" fmla="*/ 100 h 128"/>
              <a:gd name="T62" fmla="*/ 84 w 128"/>
              <a:gd name="T63" fmla="*/ 128 h 128"/>
              <a:gd name="T64" fmla="*/ 96 w 128"/>
              <a:gd name="T65" fmla="*/ 128 h 128"/>
              <a:gd name="T66" fmla="*/ 80 w 128"/>
              <a:gd name="T67" fmla="*/ 100 h 128"/>
              <a:gd name="T68" fmla="*/ 104 w 128"/>
              <a:gd name="T69" fmla="*/ 100 h 128"/>
              <a:gd name="T70" fmla="*/ 120 w 128"/>
              <a:gd name="T71" fmla="*/ 84 h 128"/>
              <a:gd name="T72" fmla="*/ 120 w 128"/>
              <a:gd name="T73" fmla="*/ 8 h 128"/>
              <a:gd name="T74" fmla="*/ 128 w 128"/>
              <a:gd name="T75" fmla="*/ 8 h 128"/>
              <a:gd name="T76" fmla="*/ 128 w 128"/>
              <a:gd name="T77" fmla="*/ 0 h 128"/>
              <a:gd name="T78" fmla="*/ 0 w 128"/>
              <a:gd name="T79" fmla="*/ 0 h 128"/>
              <a:gd name="T80" fmla="*/ 112 w 128"/>
              <a:gd name="T81" fmla="*/ 84 h 128"/>
              <a:gd name="T82" fmla="*/ 104 w 128"/>
              <a:gd name="T83" fmla="*/ 92 h 128"/>
              <a:gd name="T84" fmla="*/ 24 w 128"/>
              <a:gd name="T85" fmla="*/ 92 h 128"/>
              <a:gd name="T86" fmla="*/ 16 w 128"/>
              <a:gd name="T87" fmla="*/ 84 h 128"/>
              <a:gd name="T88" fmla="*/ 16 w 128"/>
              <a:gd name="T89" fmla="*/ 8 h 128"/>
              <a:gd name="T90" fmla="*/ 112 w 128"/>
              <a:gd name="T91" fmla="*/ 8 h 128"/>
              <a:gd name="T92" fmla="*/ 112 w 128"/>
              <a:gd name="T93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128">
                <a:moveTo>
                  <a:pt x="64" y="80"/>
                </a:moveTo>
                <a:cubicBezTo>
                  <a:pt x="66" y="80"/>
                  <a:pt x="68" y="78"/>
                  <a:pt x="68" y="76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6"/>
                  <a:pt x="66" y="24"/>
                  <a:pt x="64" y="24"/>
                </a:cubicBezTo>
                <a:cubicBezTo>
                  <a:pt x="62" y="24"/>
                  <a:pt x="60" y="26"/>
                  <a:pt x="60" y="28"/>
                </a:cubicBezTo>
                <a:cubicBezTo>
                  <a:pt x="60" y="76"/>
                  <a:pt x="60" y="76"/>
                  <a:pt x="60" y="76"/>
                </a:cubicBezTo>
                <a:cubicBezTo>
                  <a:pt x="60" y="78"/>
                  <a:pt x="62" y="80"/>
                  <a:pt x="64" y="80"/>
                </a:cubicBezTo>
                <a:close/>
                <a:moveTo>
                  <a:pt x="88" y="80"/>
                </a:moveTo>
                <a:cubicBezTo>
                  <a:pt x="90" y="80"/>
                  <a:pt x="92" y="78"/>
                  <a:pt x="92" y="76"/>
                </a:cubicBezTo>
                <a:cubicBezTo>
                  <a:pt x="92" y="40"/>
                  <a:pt x="92" y="40"/>
                  <a:pt x="92" y="40"/>
                </a:cubicBezTo>
                <a:cubicBezTo>
                  <a:pt x="92" y="38"/>
                  <a:pt x="90" y="36"/>
                  <a:pt x="88" y="36"/>
                </a:cubicBezTo>
                <a:cubicBezTo>
                  <a:pt x="86" y="36"/>
                  <a:pt x="84" y="38"/>
                  <a:pt x="84" y="40"/>
                </a:cubicBezTo>
                <a:cubicBezTo>
                  <a:pt x="84" y="76"/>
                  <a:pt x="84" y="76"/>
                  <a:pt x="84" y="76"/>
                </a:cubicBezTo>
                <a:cubicBezTo>
                  <a:pt x="84" y="78"/>
                  <a:pt x="86" y="80"/>
                  <a:pt x="88" y="80"/>
                </a:cubicBezTo>
                <a:close/>
                <a:moveTo>
                  <a:pt x="40" y="80"/>
                </a:moveTo>
                <a:cubicBezTo>
                  <a:pt x="42" y="80"/>
                  <a:pt x="44" y="78"/>
                  <a:pt x="44" y="7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2" y="56"/>
                  <a:pt x="40" y="56"/>
                </a:cubicBezTo>
                <a:cubicBezTo>
                  <a:pt x="38" y="56"/>
                  <a:pt x="36" y="58"/>
                  <a:pt x="36" y="60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8"/>
                  <a:pt x="38" y="80"/>
                  <a:pt x="40" y="80"/>
                </a:cubicBezTo>
                <a:close/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8" y="8"/>
                  <a:pt x="8" y="8"/>
                  <a:pt x="8" y="8"/>
                </a:cubicBezTo>
                <a:cubicBezTo>
                  <a:pt x="8" y="14"/>
                  <a:pt x="8" y="84"/>
                  <a:pt x="8" y="84"/>
                </a:cubicBezTo>
                <a:cubicBezTo>
                  <a:pt x="8" y="93"/>
                  <a:pt x="15" y="100"/>
                  <a:pt x="24" y="100"/>
                </a:cubicBezTo>
                <a:cubicBezTo>
                  <a:pt x="48" y="100"/>
                  <a:pt x="48" y="100"/>
                  <a:pt x="48" y="100"/>
                </a:cubicBezTo>
                <a:cubicBezTo>
                  <a:pt x="32" y="128"/>
                  <a:pt x="32" y="128"/>
                  <a:pt x="32" y="128"/>
                </a:cubicBezTo>
                <a:cubicBezTo>
                  <a:pt x="44" y="128"/>
                  <a:pt x="44" y="128"/>
                  <a:pt x="44" y="128"/>
                </a:cubicBezTo>
                <a:cubicBezTo>
                  <a:pt x="60" y="100"/>
                  <a:pt x="60" y="100"/>
                  <a:pt x="60" y="100"/>
                </a:cubicBezTo>
                <a:cubicBezTo>
                  <a:pt x="68" y="100"/>
                  <a:pt x="68" y="100"/>
                  <a:pt x="68" y="100"/>
                </a:cubicBezTo>
                <a:cubicBezTo>
                  <a:pt x="84" y="128"/>
                  <a:pt x="84" y="128"/>
                  <a:pt x="84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80" y="100"/>
                  <a:pt x="80" y="100"/>
                  <a:pt x="80" y="100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13" y="100"/>
                  <a:pt x="120" y="93"/>
                  <a:pt x="120" y="84"/>
                </a:cubicBezTo>
                <a:cubicBezTo>
                  <a:pt x="120" y="84"/>
                  <a:pt x="120" y="15"/>
                  <a:pt x="120" y="8"/>
                </a:cubicBezTo>
                <a:cubicBezTo>
                  <a:pt x="128" y="8"/>
                  <a:pt x="128" y="8"/>
                  <a:pt x="128" y="8"/>
                </a:cubicBezTo>
                <a:cubicBezTo>
                  <a:pt x="128" y="0"/>
                  <a:pt x="128" y="0"/>
                  <a:pt x="128" y="0"/>
                </a:cubicBezTo>
                <a:lnTo>
                  <a:pt x="0" y="0"/>
                </a:lnTo>
                <a:close/>
                <a:moveTo>
                  <a:pt x="112" y="84"/>
                </a:moveTo>
                <a:cubicBezTo>
                  <a:pt x="112" y="89"/>
                  <a:pt x="109" y="92"/>
                  <a:pt x="104" y="92"/>
                </a:cubicBezTo>
                <a:cubicBezTo>
                  <a:pt x="24" y="92"/>
                  <a:pt x="24" y="92"/>
                  <a:pt x="24" y="92"/>
                </a:cubicBezTo>
                <a:cubicBezTo>
                  <a:pt x="19" y="92"/>
                  <a:pt x="16" y="89"/>
                  <a:pt x="16" y="84"/>
                </a:cubicBezTo>
                <a:cubicBezTo>
                  <a:pt x="16" y="84"/>
                  <a:pt x="16" y="13"/>
                  <a:pt x="16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16"/>
                  <a:pt x="112" y="84"/>
                  <a:pt x="112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64DF03-E4F4-4488-8433-D286A49D2E65}"/>
              </a:ext>
            </a:extLst>
          </p:cNvPr>
          <p:cNvSpPr/>
          <p:nvPr/>
        </p:nvSpPr>
        <p:spPr>
          <a:xfrm flipH="1">
            <a:off x="5556859" y="2217285"/>
            <a:ext cx="5976545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IQ" sz="1800" b="1" i="0" u="none" strike="noStrike" baseline="0" dirty="0">
                <a:latin typeface="SimplifiedArabic-Bold"/>
              </a:rPr>
              <a:t>القابلية للفهم : </a:t>
            </a:r>
            <a:r>
              <a:rPr lang="en-US" sz="1800" b="1" i="0" u="none" strike="noStrike" baseline="0" dirty="0">
                <a:latin typeface="SimplifiedArabic"/>
              </a:rPr>
              <a:t>understandability</a:t>
            </a:r>
            <a:endParaRPr lang="ar-SA" sz="1200" b="1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714D7D-EFCA-4060-96B8-7A13E0777FD9}"/>
              </a:ext>
            </a:extLst>
          </p:cNvPr>
          <p:cNvSpPr txBox="1"/>
          <p:nvPr/>
        </p:nvSpPr>
        <p:spPr>
          <a:xfrm flipH="1">
            <a:off x="10815148" y="3171474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C6AB84-E7FC-4E21-AFB6-B5FD4117BB98}"/>
              </a:ext>
            </a:extLst>
          </p:cNvPr>
          <p:cNvSpPr txBox="1"/>
          <p:nvPr/>
        </p:nvSpPr>
        <p:spPr>
          <a:xfrm flipH="1">
            <a:off x="5198545" y="1177858"/>
            <a:ext cx="6346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irArabia" panose="020B0303060202020204" pitchFamily="34" charset="0"/>
                <a:cs typeface="AirArabia" panose="020B0303060202020204" pitchFamily="34" charset="0"/>
              </a:rPr>
              <a:t></a:t>
            </a:r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 الخصائص النوعية للمعلومات المحاسبية:</a:t>
            </a:r>
            <a:endParaRPr lang="en-ID" sz="28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0A60769-502E-443E-9075-E37A4E622F32}"/>
              </a:ext>
            </a:extLst>
          </p:cNvPr>
          <p:cNvSpPr/>
          <p:nvPr/>
        </p:nvSpPr>
        <p:spPr>
          <a:xfrm rot="5400000" flipH="1" flipV="1">
            <a:off x="11582680" y="2382043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16AF0D-ABF3-4F15-85B1-2AA6CB263ABC}"/>
              </a:ext>
            </a:extLst>
          </p:cNvPr>
          <p:cNvSpPr txBox="1"/>
          <p:nvPr/>
        </p:nvSpPr>
        <p:spPr>
          <a:xfrm>
            <a:off x="647681" y="4634124"/>
            <a:ext cx="18582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10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02</a:t>
            </a:r>
            <a:endParaRPr lang="en-ID" sz="10000" b="1" dirty="0">
              <a:solidFill>
                <a:schemeClr val="accent2">
                  <a:lumMod val="60000"/>
                  <a:lumOff val="4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3" name="Freeform: Shape 16">
            <a:extLst>
              <a:ext uri="{FF2B5EF4-FFF2-40B4-BE49-F238E27FC236}">
                <a16:creationId xmlns:a16="http://schemas.microsoft.com/office/drawing/2014/main" id="{89BBB043-979A-4A55-B1A1-256D42CB476B}"/>
              </a:ext>
            </a:extLst>
          </p:cNvPr>
          <p:cNvSpPr/>
          <p:nvPr/>
        </p:nvSpPr>
        <p:spPr>
          <a:xfrm rot="5400000" flipH="1" flipV="1">
            <a:off x="11671580" y="3783105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0" name="Freeform: Shape 16">
            <a:extLst>
              <a:ext uri="{FF2B5EF4-FFF2-40B4-BE49-F238E27FC236}">
                <a16:creationId xmlns:a16="http://schemas.microsoft.com/office/drawing/2014/main" id="{65296BB3-9E52-4EFB-BF2C-848E74795C25}"/>
              </a:ext>
            </a:extLst>
          </p:cNvPr>
          <p:cNvSpPr/>
          <p:nvPr/>
        </p:nvSpPr>
        <p:spPr>
          <a:xfrm rot="5400000" flipH="1" flipV="1">
            <a:off x="11635284" y="3082574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1" name="Freeform: Shape 16">
            <a:extLst>
              <a:ext uri="{FF2B5EF4-FFF2-40B4-BE49-F238E27FC236}">
                <a16:creationId xmlns:a16="http://schemas.microsoft.com/office/drawing/2014/main" id="{DE14EBEF-10C0-4488-8ED6-CC38728C5573}"/>
              </a:ext>
            </a:extLst>
          </p:cNvPr>
          <p:cNvSpPr/>
          <p:nvPr/>
        </p:nvSpPr>
        <p:spPr>
          <a:xfrm rot="5400000" flipH="1" flipV="1">
            <a:off x="11671580" y="5117587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2" name="Freeform: Shape 16">
            <a:extLst>
              <a:ext uri="{FF2B5EF4-FFF2-40B4-BE49-F238E27FC236}">
                <a16:creationId xmlns:a16="http://schemas.microsoft.com/office/drawing/2014/main" id="{4F451A05-D0D8-4D1A-8089-C9E7BE98D3D5}"/>
              </a:ext>
            </a:extLst>
          </p:cNvPr>
          <p:cNvSpPr/>
          <p:nvPr/>
        </p:nvSpPr>
        <p:spPr>
          <a:xfrm rot="5400000" flipH="1" flipV="1">
            <a:off x="11677785" y="4541816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CA961FA7-5ACB-4C29-B7F5-2B646164E26D}"/>
              </a:ext>
            </a:extLst>
          </p:cNvPr>
          <p:cNvSpPr txBox="1"/>
          <p:nvPr/>
        </p:nvSpPr>
        <p:spPr>
          <a:xfrm>
            <a:off x="3002961" y="3005829"/>
            <a:ext cx="873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>
                <a:latin typeface="SymbolMT"/>
              </a:rPr>
              <a:t>  </a:t>
            </a:r>
            <a:r>
              <a:rPr lang="ar-IQ" sz="1800" b="1" i="0" u="none" strike="noStrike" baseline="0">
                <a:latin typeface="SimplifiedArabic-Bold"/>
              </a:rPr>
              <a:t>الملاءمة والمصداقية : </a:t>
            </a:r>
            <a:r>
              <a:rPr lang="en-US" sz="1800" b="1" i="0" u="none" strike="noStrike" baseline="0">
                <a:latin typeface="SimplifiedArabic-Bold"/>
              </a:rPr>
              <a:t>Relevance &amp; Reliability</a:t>
            </a:r>
            <a:endParaRPr lang="en-US" dirty="0"/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F8AA95E0-A871-4CDE-B285-90788651E26A}"/>
              </a:ext>
            </a:extLst>
          </p:cNvPr>
          <p:cNvSpPr txBox="1"/>
          <p:nvPr/>
        </p:nvSpPr>
        <p:spPr>
          <a:xfrm>
            <a:off x="5672354" y="3726689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ymbolMT"/>
              </a:rPr>
              <a:t>  </a:t>
            </a:r>
            <a:r>
              <a:rPr lang="ar-IQ" sz="1800" b="1" i="0" u="none" strike="noStrike" baseline="0" dirty="0">
                <a:latin typeface="SimplifiedArabic-Bold"/>
              </a:rPr>
              <a:t>القابلية للتحقق : </a:t>
            </a:r>
            <a:r>
              <a:rPr lang="en-US" sz="1800" b="1" i="0" u="none" strike="noStrike" baseline="0" dirty="0">
                <a:latin typeface="SimplifiedArabic-Bold"/>
              </a:rPr>
              <a:t>Verifiability </a:t>
            </a:r>
            <a:r>
              <a:rPr lang="ar-IQ" sz="1800" b="0" i="0" u="none" strike="noStrike" baseline="0" dirty="0">
                <a:latin typeface="SimplifiedArabic"/>
              </a:rPr>
              <a:t> </a:t>
            </a:r>
            <a:endParaRPr lang="en-US" dirty="0"/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79E900E3-6849-4D44-A8E0-BC36D62687B0}"/>
              </a:ext>
            </a:extLst>
          </p:cNvPr>
          <p:cNvSpPr txBox="1"/>
          <p:nvPr/>
        </p:nvSpPr>
        <p:spPr>
          <a:xfrm>
            <a:off x="5489057" y="4471348"/>
            <a:ext cx="63202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ymbolMT"/>
              </a:rPr>
              <a:t>  </a:t>
            </a:r>
            <a:r>
              <a:rPr lang="ar-IQ" sz="1800" b="1" i="0" u="none" strike="noStrike" baseline="0" dirty="0">
                <a:latin typeface="SimplifiedArabic-Bold"/>
              </a:rPr>
              <a:t>الصدق في العرض </a:t>
            </a:r>
            <a:r>
              <a:rPr lang="en-US" sz="1800" b="1" i="0" u="none" strike="noStrike" baseline="0" dirty="0">
                <a:latin typeface="SimplifiedArabic-Bold"/>
              </a:rPr>
              <a:t>Representational Faith fullness : </a:t>
            </a:r>
            <a:r>
              <a:rPr lang="ar-IQ" sz="1800" b="0" i="0" u="none" strike="noStrike" baseline="0" dirty="0">
                <a:latin typeface="SimplifiedArabic"/>
              </a:rPr>
              <a:t>     </a:t>
            </a:r>
            <a:endParaRPr lang="en-US" dirty="0"/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5B191FFB-25E5-45D1-8134-502602473B9F}"/>
              </a:ext>
            </a:extLst>
          </p:cNvPr>
          <p:cNvSpPr txBox="1"/>
          <p:nvPr/>
        </p:nvSpPr>
        <p:spPr>
          <a:xfrm>
            <a:off x="5598031" y="5031341"/>
            <a:ext cx="6102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الحياد : </a:t>
            </a:r>
            <a:r>
              <a:rPr lang="en-US" sz="1800" b="1" i="0" u="none" strike="noStrike" baseline="0" dirty="0">
                <a:latin typeface="SimplifiedArabic-Bold"/>
              </a:rPr>
              <a:t>Neutrality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2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6ADFAA-955F-43A2-AB15-0331AEF165A3}"/>
              </a:ext>
            </a:extLst>
          </p:cNvPr>
          <p:cNvSpPr/>
          <p:nvPr/>
        </p:nvSpPr>
        <p:spPr>
          <a:xfrm flipH="1" flipV="1">
            <a:off x="0" y="1"/>
            <a:ext cx="4101157" cy="6857999"/>
          </a:xfrm>
          <a:custGeom>
            <a:avLst/>
            <a:gdLst>
              <a:gd name="connsiteX0" fmla="*/ 4101157 w 4101157"/>
              <a:gd name="connsiteY0" fmla="*/ 6857999 h 6857999"/>
              <a:gd name="connsiteX1" fmla="*/ 0 w 4101157"/>
              <a:gd name="connsiteY1" fmla="*/ 6857999 h 6857999"/>
              <a:gd name="connsiteX2" fmla="*/ 3977640 w 4101157"/>
              <a:gd name="connsiteY2" fmla="*/ 0 h 6857999"/>
              <a:gd name="connsiteX3" fmla="*/ 4101157 w 4101157"/>
              <a:gd name="connsiteY3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1157" h="6857999">
                <a:moveTo>
                  <a:pt x="4101157" y="6857999"/>
                </a:moveTo>
                <a:lnTo>
                  <a:pt x="0" y="6857999"/>
                </a:lnTo>
                <a:lnTo>
                  <a:pt x="3977640" y="0"/>
                </a:lnTo>
                <a:lnTo>
                  <a:pt x="4101157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0DD1827E-9F03-4F20-BBFD-B633CCDBC862}"/>
              </a:ext>
            </a:extLst>
          </p:cNvPr>
          <p:cNvSpPr/>
          <p:nvPr/>
        </p:nvSpPr>
        <p:spPr>
          <a:xfrm flipH="1" flipV="1">
            <a:off x="8982075" y="3631000"/>
            <a:ext cx="3076351" cy="2652026"/>
          </a:xfrm>
          <a:prstGeom prst="triangle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C2774B4-BB20-4021-954A-307D9C74163F}"/>
              </a:ext>
            </a:extLst>
          </p:cNvPr>
          <p:cNvSpPr/>
          <p:nvPr/>
        </p:nvSpPr>
        <p:spPr>
          <a:xfrm rot="10800000" flipH="1" flipV="1">
            <a:off x="10262220" y="3530793"/>
            <a:ext cx="1929779" cy="3327205"/>
          </a:xfrm>
          <a:custGeom>
            <a:avLst/>
            <a:gdLst>
              <a:gd name="connsiteX0" fmla="*/ 4101157 w 4101157"/>
              <a:gd name="connsiteY0" fmla="*/ 7070959 h 7070959"/>
              <a:gd name="connsiteX1" fmla="*/ 0 w 4101157"/>
              <a:gd name="connsiteY1" fmla="*/ 7070959 h 7070959"/>
              <a:gd name="connsiteX2" fmla="*/ 4101157 w 4101157"/>
              <a:gd name="connsiteY2" fmla="*/ 0 h 707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1157" h="7070959">
                <a:moveTo>
                  <a:pt x="4101157" y="7070959"/>
                </a:moveTo>
                <a:lnTo>
                  <a:pt x="0" y="7070959"/>
                </a:lnTo>
                <a:lnTo>
                  <a:pt x="4101157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9A9A6-DF7C-4F9E-8F9F-37F61A5963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01FE570B-BBDE-4827-AC2B-4DE73ECC00CC}"/>
              </a:ext>
            </a:extLst>
          </p:cNvPr>
          <p:cNvSpPr/>
          <p:nvPr/>
        </p:nvSpPr>
        <p:spPr>
          <a:xfrm>
            <a:off x="8506492" y="574974"/>
            <a:ext cx="2720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الخصائص الثانوية</a:t>
            </a:r>
            <a:endParaRPr lang="en-ID" sz="28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FCF8AB3-8721-46CA-81B8-B71A1B751A73}"/>
              </a:ext>
            </a:extLst>
          </p:cNvPr>
          <p:cNvSpPr txBox="1"/>
          <p:nvPr/>
        </p:nvSpPr>
        <p:spPr>
          <a:xfrm>
            <a:off x="5702300" y="15234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ymbolMT"/>
              </a:rPr>
              <a:t>  </a:t>
            </a:r>
            <a:r>
              <a:rPr lang="ar-IQ" sz="1800" b="1" i="0" u="none" strike="noStrike" baseline="0" dirty="0">
                <a:latin typeface="SimplifiedArabic-Bold"/>
              </a:rPr>
              <a:t>القابلية للمقارنة : </a:t>
            </a:r>
            <a:r>
              <a:rPr lang="en-US" sz="1800" b="1" i="0" u="none" strike="noStrike" baseline="0" dirty="0">
                <a:latin typeface="SimplifiedArabic-Bold"/>
              </a:rPr>
              <a:t>Comparability</a:t>
            </a:r>
            <a:endParaRPr lang="en-US" dirty="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6D043B38-6201-4817-ACF1-BA6FF14610C8}"/>
              </a:ext>
            </a:extLst>
          </p:cNvPr>
          <p:cNvSpPr txBox="1"/>
          <p:nvPr/>
        </p:nvSpPr>
        <p:spPr>
          <a:xfrm>
            <a:off x="5493968" y="25864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الثبات </a:t>
            </a:r>
            <a:r>
              <a:rPr lang="en-US" sz="1800" b="1" i="0" u="none" strike="noStrike" baseline="0" dirty="0">
                <a:latin typeface="SimplifiedArabic-Bold"/>
              </a:rPr>
              <a:t>Consistency :</a:t>
            </a:r>
            <a:endParaRPr lang="en-US" dirty="0"/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6D05832E-8B55-4A31-8E5D-8A6BA5FA360F}"/>
              </a:ext>
            </a:extLst>
          </p:cNvPr>
          <p:cNvSpPr/>
          <p:nvPr/>
        </p:nvSpPr>
        <p:spPr>
          <a:xfrm rot="5400000" flipH="1" flipV="1">
            <a:off x="11716107" y="1619250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3" name="Freeform: Shape 16">
            <a:extLst>
              <a:ext uri="{FF2B5EF4-FFF2-40B4-BE49-F238E27FC236}">
                <a16:creationId xmlns:a16="http://schemas.microsoft.com/office/drawing/2014/main" id="{0F874C0C-075A-4396-9DD3-7DA715172A1A}"/>
              </a:ext>
            </a:extLst>
          </p:cNvPr>
          <p:cNvSpPr/>
          <p:nvPr/>
        </p:nvSpPr>
        <p:spPr>
          <a:xfrm rot="5400000" flipH="1" flipV="1">
            <a:off x="11737038" y="2650858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A3D9532-3916-4D1D-9E31-CC62E36D209B}"/>
              </a:ext>
            </a:extLst>
          </p:cNvPr>
          <p:cNvSpPr/>
          <p:nvPr/>
        </p:nvSpPr>
        <p:spPr>
          <a:xfrm flipH="1">
            <a:off x="-5915" y="2214994"/>
            <a:ext cx="2695645" cy="4643006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F9E4DB5-2DF5-4952-90BF-1C2CF6F307AA}"/>
              </a:ext>
            </a:extLst>
          </p:cNvPr>
          <p:cNvSpPr/>
          <p:nvPr/>
        </p:nvSpPr>
        <p:spPr>
          <a:xfrm rot="10800000">
            <a:off x="0" y="0"/>
            <a:ext cx="6850383" cy="6858000"/>
          </a:xfrm>
          <a:custGeom>
            <a:avLst/>
            <a:gdLst>
              <a:gd name="connsiteX0" fmla="*/ 6850383 w 6850383"/>
              <a:gd name="connsiteY0" fmla="*/ 6858000 h 6858000"/>
              <a:gd name="connsiteX1" fmla="*/ 0 w 6850383"/>
              <a:gd name="connsiteY1" fmla="*/ 6858000 h 6858000"/>
              <a:gd name="connsiteX2" fmla="*/ 3977642 w 6850383"/>
              <a:gd name="connsiteY2" fmla="*/ 0 h 6858000"/>
              <a:gd name="connsiteX3" fmla="*/ 6850383 w 6850383"/>
              <a:gd name="connsiteY3" fmla="*/ 4953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0383" h="6858000">
                <a:moveTo>
                  <a:pt x="6850383" y="6858000"/>
                </a:moveTo>
                <a:lnTo>
                  <a:pt x="0" y="6858000"/>
                </a:lnTo>
                <a:lnTo>
                  <a:pt x="3977642" y="0"/>
                </a:lnTo>
                <a:lnTo>
                  <a:pt x="6850383" y="4953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6D84DF-EB56-4A00-A8B0-D16B71B40DF2}"/>
              </a:ext>
            </a:extLst>
          </p:cNvPr>
          <p:cNvGrpSpPr/>
          <p:nvPr/>
        </p:nvGrpSpPr>
        <p:grpSpPr>
          <a:xfrm>
            <a:off x="4119112" y="3651457"/>
            <a:ext cx="2359114" cy="1307700"/>
            <a:chOff x="2761244" y="5070516"/>
            <a:chExt cx="1430720" cy="793074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1762DC64-6A76-4C15-A7F9-BF6379EB682B}"/>
                </a:ext>
              </a:extLst>
            </p:cNvPr>
            <p:cNvSpPr/>
            <p:nvPr/>
          </p:nvSpPr>
          <p:spPr>
            <a:xfrm rot="10800000" flipV="1">
              <a:off x="2761244" y="5070516"/>
              <a:ext cx="919966" cy="79307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D">
                <a:latin typeface="AirArabia" panose="020B0303060202020204" pitchFamily="34" charset="0"/>
                <a:cs typeface="AirArabia" panose="020B0303060202020204" pitchFamily="34" charset="0"/>
              </a:endParaRPr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B20AB4AD-67D0-443D-AE3C-0C9985BC8D05}"/>
                </a:ext>
              </a:extLst>
            </p:cNvPr>
            <p:cNvSpPr/>
            <p:nvPr/>
          </p:nvSpPr>
          <p:spPr>
            <a:xfrm flipV="1">
              <a:off x="3271994" y="5070516"/>
              <a:ext cx="919970" cy="793074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D">
                <a:latin typeface="AirArabia" panose="020B0303060202020204" pitchFamily="34" charset="0"/>
                <a:cs typeface="AirArabia" panose="020B0303060202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BAF5CD9-ACED-40F3-B2CA-EFD5C28C3644}"/>
              </a:ext>
            </a:extLst>
          </p:cNvPr>
          <p:cNvSpPr txBox="1"/>
          <p:nvPr/>
        </p:nvSpPr>
        <p:spPr>
          <a:xfrm>
            <a:off x="6474244" y="3520477"/>
            <a:ext cx="38587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شــكراً</a:t>
            </a:r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 لحسـن</a:t>
            </a:r>
            <a:endParaRPr lang="en-ID" sz="48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  <a:p>
            <a:pPr algn="r" rtl="1"/>
            <a:r>
              <a:rPr lang="ar-SA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استماعكم</a:t>
            </a:r>
            <a:endParaRPr lang="en-ID" sz="48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5EBA92D-7FEF-49C7-8CD8-5F8099B87AA7}"/>
              </a:ext>
            </a:extLst>
          </p:cNvPr>
          <p:cNvSpPr/>
          <p:nvPr/>
        </p:nvSpPr>
        <p:spPr>
          <a:xfrm>
            <a:off x="9496355" y="2214994"/>
            <a:ext cx="2695645" cy="4643006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9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2490D1-B839-4959-8A5C-AAB304E474D4}"/>
              </a:ext>
            </a:extLst>
          </p:cNvPr>
          <p:cNvSpPr/>
          <p:nvPr/>
        </p:nvSpPr>
        <p:spPr>
          <a:xfrm rot="10800000" flipV="1">
            <a:off x="1849415" y="3055620"/>
            <a:ext cx="4410764" cy="380238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1579D2B-ACC9-4B61-B92F-A64D001978E4}"/>
              </a:ext>
            </a:extLst>
          </p:cNvPr>
          <p:cNvSpPr/>
          <p:nvPr/>
        </p:nvSpPr>
        <p:spPr>
          <a:xfrm rot="14400000" flipH="1" flipV="1">
            <a:off x="1410648" y="-565084"/>
            <a:ext cx="4647567" cy="6765333"/>
          </a:xfrm>
          <a:custGeom>
            <a:avLst/>
            <a:gdLst>
              <a:gd name="connsiteX0" fmla="*/ 2424536 w 4647567"/>
              <a:gd name="connsiteY0" fmla="*/ 2556477 h 6765333"/>
              <a:gd name="connsiteX1" fmla="*/ 2458607 w 4647567"/>
              <a:gd name="connsiteY1" fmla="*/ 2497464 h 6765333"/>
              <a:gd name="connsiteX2" fmla="*/ 2799806 w 4647567"/>
              <a:gd name="connsiteY2" fmla="*/ 3091163 h 6765333"/>
              <a:gd name="connsiteX3" fmla="*/ 3280249 w 4647567"/>
              <a:gd name="connsiteY3" fmla="*/ 3092118 h 6765333"/>
              <a:gd name="connsiteX4" fmla="*/ 3314320 w 4647567"/>
              <a:gd name="connsiteY4" fmla="*/ 3151130 h 6765333"/>
              <a:gd name="connsiteX5" fmla="*/ 2566011 w 4647567"/>
              <a:gd name="connsiteY5" fmla="*/ 3149643 h 6765333"/>
              <a:gd name="connsiteX6" fmla="*/ 2599848 w 4647567"/>
              <a:gd name="connsiteY6" fmla="*/ 3090765 h 6765333"/>
              <a:gd name="connsiteX7" fmla="*/ 2731743 w 4647567"/>
              <a:gd name="connsiteY7" fmla="*/ 3091027 h 6765333"/>
              <a:gd name="connsiteX8" fmla="*/ 0 w 4647567"/>
              <a:gd name="connsiteY8" fmla="*/ 6353178 h 6765333"/>
              <a:gd name="connsiteX9" fmla="*/ 4335376 w 4647567"/>
              <a:gd name="connsiteY9" fmla="*/ 6344561 h 6765333"/>
              <a:gd name="connsiteX10" fmla="*/ 4238053 w 4647567"/>
              <a:gd name="connsiteY10" fmla="*/ 6176765 h 6765333"/>
              <a:gd name="connsiteX11" fmla="*/ 4272124 w 4647567"/>
              <a:gd name="connsiteY11" fmla="*/ 6118022 h 6765333"/>
              <a:gd name="connsiteX12" fmla="*/ 4647567 w 4647567"/>
              <a:gd name="connsiteY12" fmla="*/ 6765333 h 6765333"/>
              <a:gd name="connsiteX13" fmla="*/ 4579425 w 4647567"/>
              <a:gd name="connsiteY13" fmla="*/ 6765333 h 6765333"/>
              <a:gd name="connsiteX14" fmla="*/ 4369525 w 4647567"/>
              <a:gd name="connsiteY14" fmla="*/ 6403439 h 6765333"/>
              <a:gd name="connsiteX15" fmla="*/ 101746 w 4647567"/>
              <a:gd name="connsiteY15" fmla="*/ 6411920 h 6765333"/>
              <a:gd name="connsiteX16" fmla="*/ 989233 w 4647567"/>
              <a:gd name="connsiteY16" fmla="*/ 59012 h 6765333"/>
              <a:gd name="connsiteX17" fmla="*/ 1023303 w 4647567"/>
              <a:gd name="connsiteY17" fmla="*/ 0 h 6765333"/>
              <a:gd name="connsiteX18" fmla="*/ 2458606 w 4647567"/>
              <a:gd name="connsiteY18" fmla="*/ 2497464 h 6765333"/>
              <a:gd name="connsiteX19" fmla="*/ 2424535 w 4647567"/>
              <a:gd name="connsiteY19" fmla="*/ 2556477 h 676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7567" h="6765333">
                <a:moveTo>
                  <a:pt x="2424536" y="2556477"/>
                </a:moveTo>
                <a:lnTo>
                  <a:pt x="2458607" y="2497464"/>
                </a:lnTo>
                <a:lnTo>
                  <a:pt x="2799806" y="3091163"/>
                </a:lnTo>
                <a:lnTo>
                  <a:pt x="3280249" y="3092118"/>
                </a:lnTo>
                <a:lnTo>
                  <a:pt x="3314320" y="3151130"/>
                </a:lnTo>
                <a:lnTo>
                  <a:pt x="2566011" y="3149643"/>
                </a:lnTo>
                <a:lnTo>
                  <a:pt x="2599848" y="3090765"/>
                </a:lnTo>
                <a:lnTo>
                  <a:pt x="2731743" y="3091027"/>
                </a:lnTo>
                <a:close/>
                <a:moveTo>
                  <a:pt x="0" y="6353178"/>
                </a:moveTo>
                <a:lnTo>
                  <a:pt x="4335376" y="6344561"/>
                </a:lnTo>
                <a:lnTo>
                  <a:pt x="4238053" y="6176765"/>
                </a:lnTo>
                <a:lnTo>
                  <a:pt x="4272124" y="6118022"/>
                </a:lnTo>
                <a:lnTo>
                  <a:pt x="4647567" y="6765333"/>
                </a:lnTo>
                <a:lnTo>
                  <a:pt x="4579425" y="6765333"/>
                </a:lnTo>
                <a:lnTo>
                  <a:pt x="4369525" y="6403439"/>
                </a:lnTo>
                <a:lnTo>
                  <a:pt x="101746" y="6411920"/>
                </a:lnTo>
                <a:close/>
                <a:moveTo>
                  <a:pt x="989233" y="59012"/>
                </a:moveTo>
                <a:lnTo>
                  <a:pt x="1023303" y="0"/>
                </a:lnTo>
                <a:lnTo>
                  <a:pt x="2458606" y="2497464"/>
                </a:lnTo>
                <a:lnTo>
                  <a:pt x="2424535" y="25564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5144A70-8FB7-47B2-B496-AFA44B61A197}"/>
              </a:ext>
            </a:extLst>
          </p:cNvPr>
          <p:cNvSpPr/>
          <p:nvPr/>
        </p:nvSpPr>
        <p:spPr>
          <a:xfrm flipH="1">
            <a:off x="5682179" y="3476609"/>
            <a:ext cx="63764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1800" b="1" i="0" u="none" strike="noStrike" baseline="0" dirty="0">
                <a:latin typeface="SimplifiedArabic-Bold"/>
              </a:rPr>
              <a:t>تواجه المحاسبة المالية تحديات كبيرة في ظل التطورات المتلاحقة علي كافة الأصعدة ومن</a:t>
            </a:r>
            <a:r>
              <a:rPr lang="ar-IQ" sz="1800" b="1" i="0" u="none" strike="noStrike" dirty="0">
                <a:latin typeface="SimplifiedArabic-Bold"/>
              </a:rPr>
              <a:t> </a:t>
            </a:r>
            <a:r>
              <a:rPr lang="ar-IQ" sz="1800" b="1" i="0" u="none" strike="noStrike" baseline="0" dirty="0">
                <a:latin typeface="SimplifiedArabic-Bold"/>
              </a:rPr>
              <a:t>أهمها التطورات الاقتصادية والسياسية والاجتماعية والبيئية و التكنولوجية، مما أدي إلى</a:t>
            </a:r>
          </a:p>
          <a:p>
            <a:pPr algn="just" rtl="1"/>
            <a:r>
              <a:rPr lang="ar-IQ" sz="1800" b="1" i="0" u="none" strike="noStrike" baseline="0" dirty="0">
                <a:latin typeface="SimplifiedArabic-Bold"/>
              </a:rPr>
              <a:t>ارتفاع سقف المطالب من المعلومات التي توفرها المحاسبة المالية لمتخذي القرارات</a:t>
            </a:r>
          </a:p>
          <a:p>
            <a:pPr algn="just" rtl="1"/>
            <a:r>
              <a:rPr lang="ar-IQ" sz="1800" b="1" i="0" u="none" strike="noStrike" baseline="0" dirty="0">
                <a:latin typeface="SimplifiedArabic-Bold"/>
              </a:rPr>
              <a:t>لمساعدتهم علي مواجهة الصعوبات و التعقيدات المصاحبة لعملية اتخاذ القرارات على مستوى الشركات والاستثمار</a:t>
            </a:r>
            <a:r>
              <a:rPr lang="ar-IQ" sz="1800" b="1" i="0" u="none" strike="noStrike" dirty="0">
                <a:latin typeface="SimplifiedArabic-Bold"/>
              </a:rPr>
              <a:t> </a:t>
            </a:r>
            <a:endParaRPr lang="ar-SA" sz="12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4956F1-94B7-46CC-A228-A23112D2F6DE}"/>
              </a:ext>
            </a:extLst>
          </p:cNvPr>
          <p:cNvSpPr txBox="1"/>
          <p:nvPr/>
        </p:nvSpPr>
        <p:spPr>
          <a:xfrm flipH="1">
            <a:off x="7998629" y="1994484"/>
            <a:ext cx="317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4800" dirty="0">
                <a:solidFill>
                  <a:srgbClr val="FF0000"/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المـقدمــة</a:t>
            </a:r>
            <a:endParaRPr lang="en-ID" sz="4800" dirty="0">
              <a:solidFill>
                <a:srgbClr val="FF0000"/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3DE9C076-C851-406B-AB3C-C06E438ACBDD}"/>
              </a:ext>
            </a:extLst>
          </p:cNvPr>
          <p:cNvSpPr/>
          <p:nvPr/>
        </p:nvSpPr>
        <p:spPr>
          <a:xfrm rot="5400000" flipH="1" flipV="1">
            <a:off x="11462599" y="2321082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50" name="Freeform 45">
            <a:extLst>
              <a:ext uri="{FF2B5EF4-FFF2-40B4-BE49-F238E27FC236}">
                <a16:creationId xmlns:a16="http://schemas.microsoft.com/office/drawing/2014/main" id="{2B83CE4B-04F9-4077-AEEF-B21B75C91937}"/>
              </a:ext>
            </a:extLst>
          </p:cNvPr>
          <p:cNvSpPr>
            <a:spLocks noEditPoints="1"/>
          </p:cNvSpPr>
          <p:nvPr/>
        </p:nvSpPr>
        <p:spPr bwMode="auto">
          <a:xfrm>
            <a:off x="3506431" y="4863517"/>
            <a:ext cx="1096729" cy="1262273"/>
          </a:xfrm>
          <a:custGeom>
            <a:avLst/>
            <a:gdLst>
              <a:gd name="T0" fmla="*/ 84 w 112"/>
              <a:gd name="T1" fmla="*/ 76 h 128"/>
              <a:gd name="T2" fmla="*/ 48 w 112"/>
              <a:gd name="T3" fmla="*/ 76 h 128"/>
              <a:gd name="T4" fmla="*/ 44 w 112"/>
              <a:gd name="T5" fmla="*/ 80 h 128"/>
              <a:gd name="T6" fmla="*/ 48 w 112"/>
              <a:gd name="T7" fmla="*/ 84 h 128"/>
              <a:gd name="T8" fmla="*/ 84 w 112"/>
              <a:gd name="T9" fmla="*/ 84 h 128"/>
              <a:gd name="T10" fmla="*/ 88 w 112"/>
              <a:gd name="T11" fmla="*/ 80 h 128"/>
              <a:gd name="T12" fmla="*/ 84 w 112"/>
              <a:gd name="T13" fmla="*/ 76 h 128"/>
              <a:gd name="T14" fmla="*/ 84 w 112"/>
              <a:gd name="T15" fmla="*/ 56 h 128"/>
              <a:gd name="T16" fmla="*/ 48 w 112"/>
              <a:gd name="T17" fmla="*/ 56 h 128"/>
              <a:gd name="T18" fmla="*/ 44 w 112"/>
              <a:gd name="T19" fmla="*/ 60 h 128"/>
              <a:gd name="T20" fmla="*/ 48 w 112"/>
              <a:gd name="T21" fmla="*/ 64 h 128"/>
              <a:gd name="T22" fmla="*/ 84 w 112"/>
              <a:gd name="T23" fmla="*/ 64 h 128"/>
              <a:gd name="T24" fmla="*/ 88 w 112"/>
              <a:gd name="T25" fmla="*/ 60 h 128"/>
              <a:gd name="T26" fmla="*/ 84 w 112"/>
              <a:gd name="T27" fmla="*/ 56 h 128"/>
              <a:gd name="T28" fmla="*/ 84 w 112"/>
              <a:gd name="T29" fmla="*/ 0 h 128"/>
              <a:gd name="T30" fmla="*/ 36 w 112"/>
              <a:gd name="T31" fmla="*/ 0 h 128"/>
              <a:gd name="T32" fmla="*/ 20 w 112"/>
              <a:gd name="T33" fmla="*/ 16 h 128"/>
              <a:gd name="T34" fmla="*/ 15 w 112"/>
              <a:gd name="T35" fmla="*/ 16 h 128"/>
              <a:gd name="T36" fmla="*/ 0 w 112"/>
              <a:gd name="T37" fmla="*/ 32 h 128"/>
              <a:gd name="T38" fmla="*/ 0 w 112"/>
              <a:gd name="T39" fmla="*/ 112 h 128"/>
              <a:gd name="T40" fmla="*/ 16 w 112"/>
              <a:gd name="T41" fmla="*/ 128 h 128"/>
              <a:gd name="T42" fmla="*/ 76 w 112"/>
              <a:gd name="T43" fmla="*/ 128 h 128"/>
              <a:gd name="T44" fmla="*/ 92 w 112"/>
              <a:gd name="T45" fmla="*/ 112 h 128"/>
              <a:gd name="T46" fmla="*/ 96 w 112"/>
              <a:gd name="T47" fmla="*/ 112 h 128"/>
              <a:gd name="T48" fmla="*/ 112 w 112"/>
              <a:gd name="T49" fmla="*/ 96 h 128"/>
              <a:gd name="T50" fmla="*/ 112 w 112"/>
              <a:gd name="T51" fmla="*/ 40 h 128"/>
              <a:gd name="T52" fmla="*/ 112 w 112"/>
              <a:gd name="T53" fmla="*/ 32 h 128"/>
              <a:gd name="T54" fmla="*/ 84 w 112"/>
              <a:gd name="T55" fmla="*/ 0 h 128"/>
              <a:gd name="T56" fmla="*/ 76 w 112"/>
              <a:gd name="T57" fmla="*/ 120 h 128"/>
              <a:gd name="T58" fmla="*/ 16 w 112"/>
              <a:gd name="T59" fmla="*/ 120 h 128"/>
              <a:gd name="T60" fmla="*/ 8 w 112"/>
              <a:gd name="T61" fmla="*/ 112 h 128"/>
              <a:gd name="T62" fmla="*/ 8 w 112"/>
              <a:gd name="T63" fmla="*/ 32 h 128"/>
              <a:gd name="T64" fmla="*/ 16 w 112"/>
              <a:gd name="T65" fmla="*/ 24 h 128"/>
              <a:gd name="T66" fmla="*/ 20 w 112"/>
              <a:gd name="T67" fmla="*/ 24 h 128"/>
              <a:gd name="T68" fmla="*/ 20 w 112"/>
              <a:gd name="T69" fmla="*/ 96 h 128"/>
              <a:gd name="T70" fmla="*/ 36 w 112"/>
              <a:gd name="T71" fmla="*/ 112 h 128"/>
              <a:gd name="T72" fmla="*/ 84 w 112"/>
              <a:gd name="T73" fmla="*/ 112 h 128"/>
              <a:gd name="T74" fmla="*/ 76 w 112"/>
              <a:gd name="T75" fmla="*/ 120 h 128"/>
              <a:gd name="T76" fmla="*/ 104 w 112"/>
              <a:gd name="T77" fmla="*/ 96 h 128"/>
              <a:gd name="T78" fmla="*/ 96 w 112"/>
              <a:gd name="T79" fmla="*/ 104 h 128"/>
              <a:gd name="T80" fmla="*/ 36 w 112"/>
              <a:gd name="T81" fmla="*/ 104 h 128"/>
              <a:gd name="T82" fmla="*/ 28 w 112"/>
              <a:gd name="T83" fmla="*/ 96 h 128"/>
              <a:gd name="T84" fmla="*/ 28 w 112"/>
              <a:gd name="T85" fmla="*/ 16 h 128"/>
              <a:gd name="T86" fmla="*/ 36 w 112"/>
              <a:gd name="T87" fmla="*/ 8 h 128"/>
              <a:gd name="T88" fmla="*/ 76 w 112"/>
              <a:gd name="T89" fmla="*/ 8 h 128"/>
              <a:gd name="T90" fmla="*/ 76 w 112"/>
              <a:gd name="T91" fmla="*/ 24 h 128"/>
              <a:gd name="T92" fmla="*/ 92 w 112"/>
              <a:gd name="T93" fmla="*/ 40 h 128"/>
              <a:gd name="T94" fmla="*/ 104 w 112"/>
              <a:gd name="T95" fmla="*/ 40 h 128"/>
              <a:gd name="T96" fmla="*/ 104 w 112"/>
              <a:gd name="T97" fmla="*/ 96 h 128"/>
              <a:gd name="T98" fmla="*/ 92 w 112"/>
              <a:gd name="T99" fmla="*/ 32 h 128"/>
              <a:gd name="T100" fmla="*/ 84 w 112"/>
              <a:gd name="T101" fmla="*/ 20 h 128"/>
              <a:gd name="T102" fmla="*/ 84 w 112"/>
              <a:gd name="T103" fmla="*/ 8 h 128"/>
              <a:gd name="T104" fmla="*/ 84 w 112"/>
              <a:gd name="T105" fmla="*/ 8 h 128"/>
              <a:gd name="T106" fmla="*/ 104 w 112"/>
              <a:gd name="T107" fmla="*/ 32 h 128"/>
              <a:gd name="T108" fmla="*/ 92 w 112"/>
              <a:gd name="T109" fmla="*/ 3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2" h="128">
                <a:moveTo>
                  <a:pt x="84" y="76"/>
                </a:moveTo>
                <a:cubicBezTo>
                  <a:pt x="48" y="76"/>
                  <a:pt x="48" y="76"/>
                  <a:pt x="48" y="76"/>
                </a:cubicBezTo>
                <a:cubicBezTo>
                  <a:pt x="46" y="76"/>
                  <a:pt x="44" y="78"/>
                  <a:pt x="44" y="80"/>
                </a:cubicBezTo>
                <a:cubicBezTo>
                  <a:pt x="44" y="82"/>
                  <a:pt x="46" y="84"/>
                  <a:pt x="48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6" y="84"/>
                  <a:pt x="88" y="82"/>
                  <a:pt x="88" y="80"/>
                </a:cubicBezTo>
                <a:cubicBezTo>
                  <a:pt x="88" y="78"/>
                  <a:pt x="86" y="76"/>
                  <a:pt x="84" y="76"/>
                </a:cubicBezTo>
                <a:close/>
                <a:moveTo>
                  <a:pt x="84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6" y="56"/>
                  <a:pt x="44" y="58"/>
                  <a:pt x="44" y="60"/>
                </a:cubicBezTo>
                <a:cubicBezTo>
                  <a:pt x="44" y="62"/>
                  <a:pt x="46" y="64"/>
                  <a:pt x="48" y="64"/>
                </a:cubicBezTo>
                <a:cubicBezTo>
                  <a:pt x="84" y="64"/>
                  <a:pt x="84" y="64"/>
                  <a:pt x="84" y="64"/>
                </a:cubicBezTo>
                <a:cubicBezTo>
                  <a:pt x="86" y="64"/>
                  <a:pt x="88" y="62"/>
                  <a:pt x="88" y="60"/>
                </a:cubicBezTo>
                <a:cubicBezTo>
                  <a:pt x="88" y="58"/>
                  <a:pt x="86" y="56"/>
                  <a:pt x="84" y="56"/>
                </a:cubicBezTo>
                <a:close/>
                <a:moveTo>
                  <a:pt x="84" y="0"/>
                </a:moveTo>
                <a:cubicBezTo>
                  <a:pt x="84" y="0"/>
                  <a:pt x="36" y="0"/>
                  <a:pt x="36" y="0"/>
                </a:cubicBezTo>
                <a:cubicBezTo>
                  <a:pt x="28" y="0"/>
                  <a:pt x="20" y="8"/>
                  <a:pt x="20" y="16"/>
                </a:cubicBezTo>
                <a:cubicBezTo>
                  <a:pt x="15" y="16"/>
                  <a:pt x="15" y="16"/>
                  <a:pt x="15" y="16"/>
                </a:cubicBezTo>
                <a:cubicBezTo>
                  <a:pt x="7" y="16"/>
                  <a:pt x="0" y="24"/>
                  <a:pt x="0" y="3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0"/>
                  <a:pt x="8" y="128"/>
                  <a:pt x="16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84" y="128"/>
                  <a:pt x="92" y="120"/>
                  <a:pt x="92" y="112"/>
                </a:cubicBezTo>
                <a:cubicBezTo>
                  <a:pt x="96" y="112"/>
                  <a:pt x="96" y="112"/>
                  <a:pt x="96" y="112"/>
                </a:cubicBezTo>
                <a:cubicBezTo>
                  <a:pt x="104" y="112"/>
                  <a:pt x="112" y="104"/>
                  <a:pt x="112" y="96"/>
                </a:cubicBezTo>
                <a:cubicBezTo>
                  <a:pt x="112" y="40"/>
                  <a:pt x="112" y="40"/>
                  <a:pt x="112" y="40"/>
                </a:cubicBezTo>
                <a:cubicBezTo>
                  <a:pt x="112" y="32"/>
                  <a:pt x="112" y="32"/>
                  <a:pt x="112" y="32"/>
                </a:cubicBezTo>
                <a:lnTo>
                  <a:pt x="84" y="0"/>
                </a:lnTo>
                <a:close/>
                <a:moveTo>
                  <a:pt x="76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2" y="120"/>
                  <a:pt x="8" y="116"/>
                  <a:pt x="8" y="11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1" y="24"/>
                  <a:pt x="16" y="2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104"/>
                  <a:pt x="28" y="112"/>
                  <a:pt x="36" y="112"/>
                </a:cubicBezTo>
                <a:cubicBezTo>
                  <a:pt x="84" y="112"/>
                  <a:pt x="84" y="112"/>
                  <a:pt x="84" y="112"/>
                </a:cubicBezTo>
                <a:cubicBezTo>
                  <a:pt x="84" y="116"/>
                  <a:pt x="80" y="120"/>
                  <a:pt x="76" y="120"/>
                </a:cubicBezTo>
                <a:close/>
                <a:moveTo>
                  <a:pt x="104" y="96"/>
                </a:moveTo>
                <a:cubicBezTo>
                  <a:pt x="104" y="100"/>
                  <a:pt x="100" y="104"/>
                  <a:pt x="96" y="104"/>
                </a:cubicBezTo>
                <a:cubicBezTo>
                  <a:pt x="36" y="104"/>
                  <a:pt x="36" y="104"/>
                  <a:pt x="36" y="104"/>
                </a:cubicBezTo>
                <a:cubicBezTo>
                  <a:pt x="32" y="104"/>
                  <a:pt x="28" y="100"/>
                  <a:pt x="28" y="9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32" y="8"/>
                  <a:pt x="3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17"/>
                  <a:pt x="76" y="24"/>
                  <a:pt x="76" y="24"/>
                </a:cubicBezTo>
                <a:cubicBezTo>
                  <a:pt x="76" y="32"/>
                  <a:pt x="83" y="40"/>
                  <a:pt x="92" y="40"/>
                </a:cubicBezTo>
                <a:cubicBezTo>
                  <a:pt x="92" y="40"/>
                  <a:pt x="96" y="40"/>
                  <a:pt x="104" y="40"/>
                </a:cubicBezTo>
                <a:lnTo>
                  <a:pt x="104" y="96"/>
                </a:lnTo>
                <a:close/>
                <a:moveTo>
                  <a:pt x="92" y="32"/>
                </a:moveTo>
                <a:cubicBezTo>
                  <a:pt x="88" y="32"/>
                  <a:pt x="84" y="24"/>
                  <a:pt x="84" y="20"/>
                </a:cubicBezTo>
                <a:cubicBezTo>
                  <a:pt x="84" y="20"/>
                  <a:pt x="84" y="16"/>
                  <a:pt x="84" y="8"/>
                </a:cubicBezTo>
                <a:cubicBezTo>
                  <a:pt x="84" y="8"/>
                  <a:pt x="84" y="8"/>
                  <a:pt x="84" y="8"/>
                </a:cubicBezTo>
                <a:cubicBezTo>
                  <a:pt x="104" y="32"/>
                  <a:pt x="104" y="32"/>
                  <a:pt x="104" y="32"/>
                </a:cubicBezTo>
                <a:lnTo>
                  <a:pt x="92" y="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0A2C49-A316-42FE-A8C9-7DB318758B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7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F703E497-4AA3-4F8A-ABA3-083C9BB49F2A}"/>
              </a:ext>
            </a:extLst>
          </p:cNvPr>
          <p:cNvSpPr/>
          <p:nvPr/>
        </p:nvSpPr>
        <p:spPr>
          <a:xfrm rot="10800000">
            <a:off x="5932921" y="0"/>
            <a:ext cx="4410764" cy="380238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F360321-C5D9-499D-9D57-95B7DFA27874}"/>
              </a:ext>
            </a:extLst>
          </p:cNvPr>
          <p:cNvSpPr/>
          <p:nvPr/>
        </p:nvSpPr>
        <p:spPr>
          <a:xfrm rot="14400000">
            <a:off x="6132782" y="657751"/>
            <a:ext cx="4647567" cy="6765333"/>
          </a:xfrm>
          <a:custGeom>
            <a:avLst/>
            <a:gdLst>
              <a:gd name="connsiteX0" fmla="*/ 2424536 w 4647567"/>
              <a:gd name="connsiteY0" fmla="*/ 2556477 h 6765333"/>
              <a:gd name="connsiteX1" fmla="*/ 2458607 w 4647567"/>
              <a:gd name="connsiteY1" fmla="*/ 2497464 h 6765333"/>
              <a:gd name="connsiteX2" fmla="*/ 2799806 w 4647567"/>
              <a:gd name="connsiteY2" fmla="*/ 3091163 h 6765333"/>
              <a:gd name="connsiteX3" fmla="*/ 3280249 w 4647567"/>
              <a:gd name="connsiteY3" fmla="*/ 3092118 h 6765333"/>
              <a:gd name="connsiteX4" fmla="*/ 3314320 w 4647567"/>
              <a:gd name="connsiteY4" fmla="*/ 3151130 h 6765333"/>
              <a:gd name="connsiteX5" fmla="*/ 2566011 w 4647567"/>
              <a:gd name="connsiteY5" fmla="*/ 3149643 h 6765333"/>
              <a:gd name="connsiteX6" fmla="*/ 2599848 w 4647567"/>
              <a:gd name="connsiteY6" fmla="*/ 3090765 h 6765333"/>
              <a:gd name="connsiteX7" fmla="*/ 2731743 w 4647567"/>
              <a:gd name="connsiteY7" fmla="*/ 3091027 h 6765333"/>
              <a:gd name="connsiteX8" fmla="*/ 0 w 4647567"/>
              <a:gd name="connsiteY8" fmla="*/ 6353178 h 6765333"/>
              <a:gd name="connsiteX9" fmla="*/ 4335376 w 4647567"/>
              <a:gd name="connsiteY9" fmla="*/ 6344561 h 6765333"/>
              <a:gd name="connsiteX10" fmla="*/ 4238053 w 4647567"/>
              <a:gd name="connsiteY10" fmla="*/ 6176765 h 6765333"/>
              <a:gd name="connsiteX11" fmla="*/ 4272124 w 4647567"/>
              <a:gd name="connsiteY11" fmla="*/ 6118022 h 6765333"/>
              <a:gd name="connsiteX12" fmla="*/ 4647567 w 4647567"/>
              <a:gd name="connsiteY12" fmla="*/ 6765333 h 6765333"/>
              <a:gd name="connsiteX13" fmla="*/ 4579425 w 4647567"/>
              <a:gd name="connsiteY13" fmla="*/ 6765333 h 6765333"/>
              <a:gd name="connsiteX14" fmla="*/ 4369525 w 4647567"/>
              <a:gd name="connsiteY14" fmla="*/ 6403439 h 6765333"/>
              <a:gd name="connsiteX15" fmla="*/ 101746 w 4647567"/>
              <a:gd name="connsiteY15" fmla="*/ 6411920 h 6765333"/>
              <a:gd name="connsiteX16" fmla="*/ 989233 w 4647567"/>
              <a:gd name="connsiteY16" fmla="*/ 59012 h 6765333"/>
              <a:gd name="connsiteX17" fmla="*/ 1023303 w 4647567"/>
              <a:gd name="connsiteY17" fmla="*/ 0 h 6765333"/>
              <a:gd name="connsiteX18" fmla="*/ 2458606 w 4647567"/>
              <a:gd name="connsiteY18" fmla="*/ 2497464 h 6765333"/>
              <a:gd name="connsiteX19" fmla="*/ 2424535 w 4647567"/>
              <a:gd name="connsiteY19" fmla="*/ 2556477 h 676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7567" h="6765333">
                <a:moveTo>
                  <a:pt x="2424536" y="2556477"/>
                </a:moveTo>
                <a:lnTo>
                  <a:pt x="2458607" y="2497464"/>
                </a:lnTo>
                <a:lnTo>
                  <a:pt x="2799806" y="3091163"/>
                </a:lnTo>
                <a:lnTo>
                  <a:pt x="3280249" y="3092118"/>
                </a:lnTo>
                <a:lnTo>
                  <a:pt x="3314320" y="3151130"/>
                </a:lnTo>
                <a:lnTo>
                  <a:pt x="2566011" y="3149643"/>
                </a:lnTo>
                <a:lnTo>
                  <a:pt x="2599848" y="3090765"/>
                </a:lnTo>
                <a:lnTo>
                  <a:pt x="2731743" y="3091027"/>
                </a:lnTo>
                <a:close/>
                <a:moveTo>
                  <a:pt x="0" y="6353178"/>
                </a:moveTo>
                <a:lnTo>
                  <a:pt x="4335376" y="6344561"/>
                </a:lnTo>
                <a:lnTo>
                  <a:pt x="4238053" y="6176765"/>
                </a:lnTo>
                <a:lnTo>
                  <a:pt x="4272124" y="6118022"/>
                </a:lnTo>
                <a:lnTo>
                  <a:pt x="4647567" y="6765333"/>
                </a:lnTo>
                <a:lnTo>
                  <a:pt x="4579425" y="6765333"/>
                </a:lnTo>
                <a:lnTo>
                  <a:pt x="4369525" y="6403439"/>
                </a:lnTo>
                <a:lnTo>
                  <a:pt x="101746" y="6411920"/>
                </a:lnTo>
                <a:close/>
                <a:moveTo>
                  <a:pt x="989233" y="59012"/>
                </a:moveTo>
                <a:lnTo>
                  <a:pt x="1023303" y="0"/>
                </a:lnTo>
                <a:lnTo>
                  <a:pt x="2458606" y="2497464"/>
                </a:lnTo>
                <a:lnTo>
                  <a:pt x="2424535" y="25564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5" name="Freeform 35">
            <a:extLst>
              <a:ext uri="{FF2B5EF4-FFF2-40B4-BE49-F238E27FC236}">
                <a16:creationId xmlns:a16="http://schemas.microsoft.com/office/drawing/2014/main" id="{48A13BF2-759E-4ABA-B3BD-E07E5679CF95}"/>
              </a:ext>
            </a:extLst>
          </p:cNvPr>
          <p:cNvSpPr>
            <a:spLocks noEditPoints="1"/>
          </p:cNvSpPr>
          <p:nvPr/>
        </p:nvSpPr>
        <p:spPr bwMode="auto">
          <a:xfrm>
            <a:off x="7516217" y="644658"/>
            <a:ext cx="1244171" cy="1256532"/>
          </a:xfrm>
          <a:custGeom>
            <a:avLst/>
            <a:gdLst>
              <a:gd name="T0" fmla="*/ 0 w 128"/>
              <a:gd name="T1" fmla="*/ 64 h 128"/>
              <a:gd name="T2" fmla="*/ 128 w 128"/>
              <a:gd name="T3" fmla="*/ 64 h 128"/>
              <a:gd name="T4" fmla="*/ 110 w 128"/>
              <a:gd name="T5" fmla="*/ 33 h 128"/>
              <a:gd name="T6" fmla="*/ 88 w 128"/>
              <a:gd name="T7" fmla="*/ 60 h 128"/>
              <a:gd name="T8" fmla="*/ 110 w 128"/>
              <a:gd name="T9" fmla="*/ 33 h 128"/>
              <a:gd name="T10" fmla="*/ 84 w 128"/>
              <a:gd name="T11" fmla="*/ 30 h 128"/>
              <a:gd name="T12" fmla="*/ 105 w 128"/>
              <a:gd name="T13" fmla="*/ 26 h 128"/>
              <a:gd name="T14" fmla="*/ 50 w 128"/>
              <a:gd name="T15" fmla="*/ 39 h 128"/>
              <a:gd name="T16" fmla="*/ 78 w 128"/>
              <a:gd name="T17" fmla="*/ 39 h 128"/>
              <a:gd name="T18" fmla="*/ 48 w 128"/>
              <a:gd name="T19" fmla="*/ 60 h 128"/>
              <a:gd name="T20" fmla="*/ 78 w 128"/>
              <a:gd name="T21" fmla="*/ 89 h 128"/>
              <a:gd name="T22" fmla="*/ 50 w 128"/>
              <a:gd name="T23" fmla="*/ 89 h 128"/>
              <a:gd name="T24" fmla="*/ 80 w 128"/>
              <a:gd name="T25" fmla="*/ 68 h 128"/>
              <a:gd name="T26" fmla="*/ 64 w 128"/>
              <a:gd name="T27" fmla="*/ 8 h 128"/>
              <a:gd name="T28" fmla="*/ 76 w 128"/>
              <a:gd name="T29" fmla="*/ 32 h 128"/>
              <a:gd name="T30" fmla="*/ 52 w 128"/>
              <a:gd name="T31" fmla="*/ 32 h 128"/>
              <a:gd name="T32" fmla="*/ 50 w 128"/>
              <a:gd name="T33" fmla="*/ 10 h 128"/>
              <a:gd name="T34" fmla="*/ 23 w 128"/>
              <a:gd name="T35" fmla="*/ 26 h 128"/>
              <a:gd name="T36" fmla="*/ 18 w 128"/>
              <a:gd name="T37" fmla="*/ 33 h 128"/>
              <a:gd name="T38" fmla="*/ 40 w 128"/>
              <a:gd name="T39" fmla="*/ 60 h 128"/>
              <a:gd name="T40" fmla="*/ 18 w 128"/>
              <a:gd name="T41" fmla="*/ 33 h 128"/>
              <a:gd name="T42" fmla="*/ 8 w 128"/>
              <a:gd name="T43" fmla="*/ 68 h 128"/>
              <a:gd name="T44" fmla="*/ 42 w 128"/>
              <a:gd name="T45" fmla="*/ 90 h 128"/>
              <a:gd name="T46" fmla="*/ 23 w 128"/>
              <a:gd name="T47" fmla="*/ 102 h 128"/>
              <a:gd name="T48" fmla="*/ 50 w 128"/>
              <a:gd name="T49" fmla="*/ 118 h 128"/>
              <a:gd name="T50" fmla="*/ 68 w 128"/>
              <a:gd name="T51" fmla="*/ 120 h 128"/>
              <a:gd name="T52" fmla="*/ 60 w 128"/>
              <a:gd name="T53" fmla="*/ 120 h 128"/>
              <a:gd name="T54" fmla="*/ 64 w 128"/>
              <a:gd name="T55" fmla="*/ 96 h 128"/>
              <a:gd name="T56" fmla="*/ 68 w 128"/>
              <a:gd name="T57" fmla="*/ 120 h 128"/>
              <a:gd name="T58" fmla="*/ 84 w 128"/>
              <a:gd name="T59" fmla="*/ 98 h 128"/>
              <a:gd name="T60" fmla="*/ 78 w 128"/>
              <a:gd name="T61" fmla="*/ 118 h 128"/>
              <a:gd name="T62" fmla="*/ 86 w 128"/>
              <a:gd name="T63" fmla="*/ 90 h 128"/>
              <a:gd name="T64" fmla="*/ 120 w 128"/>
              <a:gd name="T65" fmla="*/ 6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99"/>
                  <a:pt x="29" y="128"/>
                  <a:pt x="64" y="128"/>
                </a:cubicBezTo>
                <a:cubicBezTo>
                  <a:pt x="99" y="128"/>
                  <a:pt x="128" y="99"/>
                  <a:pt x="128" y="64"/>
                </a:cubicBezTo>
                <a:cubicBezTo>
                  <a:pt x="128" y="29"/>
                  <a:pt x="99" y="0"/>
                  <a:pt x="64" y="0"/>
                </a:cubicBezTo>
                <a:close/>
                <a:moveTo>
                  <a:pt x="110" y="33"/>
                </a:moveTo>
                <a:cubicBezTo>
                  <a:pt x="116" y="41"/>
                  <a:pt x="119" y="50"/>
                  <a:pt x="120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53"/>
                  <a:pt x="87" y="45"/>
                  <a:pt x="86" y="38"/>
                </a:cubicBezTo>
                <a:cubicBezTo>
                  <a:pt x="94" y="37"/>
                  <a:pt x="103" y="35"/>
                  <a:pt x="110" y="33"/>
                </a:cubicBezTo>
                <a:close/>
                <a:moveTo>
                  <a:pt x="105" y="26"/>
                </a:moveTo>
                <a:cubicBezTo>
                  <a:pt x="98" y="28"/>
                  <a:pt x="91" y="29"/>
                  <a:pt x="84" y="30"/>
                </a:cubicBezTo>
                <a:cubicBezTo>
                  <a:pt x="83" y="23"/>
                  <a:pt x="80" y="16"/>
                  <a:pt x="78" y="10"/>
                </a:cubicBezTo>
                <a:cubicBezTo>
                  <a:pt x="88" y="12"/>
                  <a:pt x="98" y="18"/>
                  <a:pt x="105" y="26"/>
                </a:cubicBezTo>
                <a:close/>
                <a:moveTo>
                  <a:pt x="48" y="60"/>
                </a:moveTo>
                <a:cubicBezTo>
                  <a:pt x="48" y="53"/>
                  <a:pt x="49" y="46"/>
                  <a:pt x="50" y="39"/>
                </a:cubicBezTo>
                <a:cubicBezTo>
                  <a:pt x="55" y="40"/>
                  <a:pt x="59" y="40"/>
                  <a:pt x="64" y="40"/>
                </a:cubicBezTo>
                <a:cubicBezTo>
                  <a:pt x="69" y="40"/>
                  <a:pt x="73" y="40"/>
                  <a:pt x="78" y="39"/>
                </a:cubicBezTo>
                <a:cubicBezTo>
                  <a:pt x="79" y="46"/>
                  <a:pt x="80" y="53"/>
                  <a:pt x="80" y="60"/>
                </a:cubicBezTo>
                <a:lnTo>
                  <a:pt x="48" y="60"/>
                </a:lnTo>
                <a:close/>
                <a:moveTo>
                  <a:pt x="80" y="68"/>
                </a:moveTo>
                <a:cubicBezTo>
                  <a:pt x="80" y="75"/>
                  <a:pt x="79" y="82"/>
                  <a:pt x="78" y="89"/>
                </a:cubicBezTo>
                <a:cubicBezTo>
                  <a:pt x="73" y="88"/>
                  <a:pt x="69" y="88"/>
                  <a:pt x="64" y="88"/>
                </a:cubicBezTo>
                <a:cubicBezTo>
                  <a:pt x="59" y="88"/>
                  <a:pt x="55" y="88"/>
                  <a:pt x="50" y="89"/>
                </a:cubicBezTo>
                <a:cubicBezTo>
                  <a:pt x="49" y="82"/>
                  <a:pt x="48" y="75"/>
                  <a:pt x="48" y="68"/>
                </a:cubicBezTo>
                <a:lnTo>
                  <a:pt x="80" y="68"/>
                </a:lnTo>
                <a:close/>
                <a:moveTo>
                  <a:pt x="60" y="8"/>
                </a:moveTo>
                <a:cubicBezTo>
                  <a:pt x="61" y="8"/>
                  <a:pt x="63" y="8"/>
                  <a:pt x="64" y="8"/>
                </a:cubicBezTo>
                <a:cubicBezTo>
                  <a:pt x="65" y="8"/>
                  <a:pt x="67" y="8"/>
                  <a:pt x="68" y="8"/>
                </a:cubicBezTo>
                <a:cubicBezTo>
                  <a:pt x="71" y="15"/>
                  <a:pt x="74" y="23"/>
                  <a:pt x="76" y="32"/>
                </a:cubicBezTo>
                <a:cubicBezTo>
                  <a:pt x="72" y="32"/>
                  <a:pt x="68" y="32"/>
                  <a:pt x="64" y="32"/>
                </a:cubicBezTo>
                <a:cubicBezTo>
                  <a:pt x="60" y="32"/>
                  <a:pt x="56" y="32"/>
                  <a:pt x="52" y="32"/>
                </a:cubicBezTo>
                <a:cubicBezTo>
                  <a:pt x="54" y="23"/>
                  <a:pt x="57" y="15"/>
                  <a:pt x="60" y="8"/>
                </a:cubicBezTo>
                <a:close/>
                <a:moveTo>
                  <a:pt x="50" y="10"/>
                </a:moveTo>
                <a:cubicBezTo>
                  <a:pt x="48" y="16"/>
                  <a:pt x="45" y="23"/>
                  <a:pt x="44" y="30"/>
                </a:cubicBezTo>
                <a:cubicBezTo>
                  <a:pt x="37" y="29"/>
                  <a:pt x="30" y="28"/>
                  <a:pt x="23" y="26"/>
                </a:cubicBezTo>
                <a:cubicBezTo>
                  <a:pt x="30" y="18"/>
                  <a:pt x="40" y="12"/>
                  <a:pt x="50" y="10"/>
                </a:cubicBezTo>
                <a:close/>
                <a:moveTo>
                  <a:pt x="18" y="33"/>
                </a:moveTo>
                <a:cubicBezTo>
                  <a:pt x="25" y="35"/>
                  <a:pt x="34" y="37"/>
                  <a:pt x="42" y="38"/>
                </a:cubicBezTo>
                <a:cubicBezTo>
                  <a:pt x="41" y="45"/>
                  <a:pt x="40" y="53"/>
                  <a:pt x="40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50"/>
                  <a:pt x="12" y="41"/>
                  <a:pt x="18" y="33"/>
                </a:cubicBezTo>
                <a:close/>
                <a:moveTo>
                  <a:pt x="18" y="95"/>
                </a:moveTo>
                <a:cubicBezTo>
                  <a:pt x="12" y="87"/>
                  <a:pt x="9" y="78"/>
                  <a:pt x="8" y="68"/>
                </a:cubicBezTo>
                <a:cubicBezTo>
                  <a:pt x="40" y="68"/>
                  <a:pt x="40" y="68"/>
                  <a:pt x="40" y="68"/>
                </a:cubicBezTo>
                <a:cubicBezTo>
                  <a:pt x="40" y="75"/>
                  <a:pt x="41" y="83"/>
                  <a:pt x="42" y="90"/>
                </a:cubicBezTo>
                <a:cubicBezTo>
                  <a:pt x="34" y="91"/>
                  <a:pt x="25" y="93"/>
                  <a:pt x="18" y="95"/>
                </a:cubicBezTo>
                <a:close/>
                <a:moveTo>
                  <a:pt x="23" y="102"/>
                </a:moveTo>
                <a:cubicBezTo>
                  <a:pt x="30" y="100"/>
                  <a:pt x="37" y="99"/>
                  <a:pt x="44" y="98"/>
                </a:cubicBezTo>
                <a:cubicBezTo>
                  <a:pt x="45" y="105"/>
                  <a:pt x="48" y="112"/>
                  <a:pt x="50" y="118"/>
                </a:cubicBezTo>
                <a:cubicBezTo>
                  <a:pt x="40" y="116"/>
                  <a:pt x="30" y="110"/>
                  <a:pt x="23" y="102"/>
                </a:cubicBezTo>
                <a:close/>
                <a:moveTo>
                  <a:pt x="68" y="120"/>
                </a:moveTo>
                <a:cubicBezTo>
                  <a:pt x="67" y="120"/>
                  <a:pt x="65" y="120"/>
                  <a:pt x="64" y="120"/>
                </a:cubicBezTo>
                <a:cubicBezTo>
                  <a:pt x="63" y="120"/>
                  <a:pt x="61" y="120"/>
                  <a:pt x="60" y="120"/>
                </a:cubicBezTo>
                <a:cubicBezTo>
                  <a:pt x="57" y="113"/>
                  <a:pt x="54" y="105"/>
                  <a:pt x="52" y="96"/>
                </a:cubicBezTo>
                <a:cubicBezTo>
                  <a:pt x="56" y="96"/>
                  <a:pt x="60" y="96"/>
                  <a:pt x="64" y="96"/>
                </a:cubicBezTo>
                <a:cubicBezTo>
                  <a:pt x="68" y="96"/>
                  <a:pt x="72" y="96"/>
                  <a:pt x="76" y="96"/>
                </a:cubicBezTo>
                <a:cubicBezTo>
                  <a:pt x="74" y="105"/>
                  <a:pt x="71" y="113"/>
                  <a:pt x="68" y="120"/>
                </a:cubicBezTo>
                <a:close/>
                <a:moveTo>
                  <a:pt x="78" y="118"/>
                </a:moveTo>
                <a:cubicBezTo>
                  <a:pt x="80" y="112"/>
                  <a:pt x="83" y="105"/>
                  <a:pt x="84" y="98"/>
                </a:cubicBezTo>
                <a:cubicBezTo>
                  <a:pt x="91" y="99"/>
                  <a:pt x="98" y="100"/>
                  <a:pt x="105" y="102"/>
                </a:cubicBezTo>
                <a:cubicBezTo>
                  <a:pt x="98" y="110"/>
                  <a:pt x="88" y="116"/>
                  <a:pt x="78" y="118"/>
                </a:cubicBezTo>
                <a:close/>
                <a:moveTo>
                  <a:pt x="110" y="95"/>
                </a:moveTo>
                <a:cubicBezTo>
                  <a:pt x="103" y="93"/>
                  <a:pt x="94" y="91"/>
                  <a:pt x="86" y="90"/>
                </a:cubicBezTo>
                <a:cubicBezTo>
                  <a:pt x="87" y="83"/>
                  <a:pt x="88" y="75"/>
                  <a:pt x="88" y="68"/>
                </a:cubicBezTo>
                <a:cubicBezTo>
                  <a:pt x="120" y="68"/>
                  <a:pt x="120" y="68"/>
                  <a:pt x="120" y="68"/>
                </a:cubicBezTo>
                <a:cubicBezTo>
                  <a:pt x="119" y="78"/>
                  <a:pt x="116" y="87"/>
                  <a:pt x="110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89A12-FFC5-4576-BBB7-AD88165AE6D0}"/>
              </a:ext>
            </a:extLst>
          </p:cNvPr>
          <p:cNvSpPr txBox="1"/>
          <p:nvPr/>
        </p:nvSpPr>
        <p:spPr>
          <a:xfrm>
            <a:off x="903888" y="1748011"/>
            <a:ext cx="58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600" b="1" i="0" u="none" strike="noStrike" baseline="0" dirty="0">
                <a:latin typeface="SimplifiedArabic-Bold"/>
              </a:rPr>
              <a:t>الإطار النظري للمحاسبة المالية</a:t>
            </a:r>
            <a:endParaRPr lang="en-ID" sz="8800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35B38-ECD4-404A-A124-6B10100FD13F}"/>
              </a:ext>
            </a:extLst>
          </p:cNvPr>
          <p:cNvSpPr/>
          <p:nvPr/>
        </p:nvSpPr>
        <p:spPr>
          <a:xfrm>
            <a:off x="1196122" y="2730970"/>
            <a:ext cx="6012289" cy="281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1- طبيعة وبيئة المحاسبة المالية:</a:t>
            </a:r>
          </a:p>
          <a:p>
            <a:pPr algn="justLow" rtl="1">
              <a:lnSpc>
                <a:spcPct val="150000"/>
              </a:lnSpc>
            </a:pPr>
            <a:endParaRPr lang="ar-IQ" sz="2400" b="1" dirty="0">
              <a:solidFill>
                <a:srgbClr val="0070C0"/>
              </a:solidFill>
              <a:latin typeface="SimplifiedArabic-Bold"/>
              <a:cs typeface="AirArabia" panose="020B0303060202020204" pitchFamily="34" charset="0"/>
            </a:endParaRPr>
          </a:p>
          <a:p>
            <a:pPr marL="171450" indent="-1714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IQ" sz="1600" b="1" dirty="0">
                <a:latin typeface="SimplifiedArabic-Bold"/>
                <a:cs typeface="AirArabia" panose="020B0303060202020204" pitchFamily="34" charset="0"/>
              </a:rPr>
              <a:t>ماهي المحاسبة المالية ؟</a:t>
            </a:r>
          </a:p>
          <a:p>
            <a:pPr marL="171450" indent="-1714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IQ" sz="1600" b="1" dirty="0">
                <a:latin typeface="SimplifiedArabic-Bold"/>
                <a:cs typeface="AirArabia" panose="020B0303060202020204" pitchFamily="34" charset="0"/>
              </a:rPr>
              <a:t>ما هو المطلوب من المحاسبة المالية ؟</a:t>
            </a:r>
          </a:p>
          <a:p>
            <a:pPr marL="171450" indent="-1714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IQ" sz="1600" b="1" dirty="0">
                <a:latin typeface="SimplifiedArabic-Bold"/>
                <a:cs typeface="AirArabia" panose="020B0303060202020204" pitchFamily="34" charset="0"/>
              </a:rPr>
              <a:t>ماهي اقسام المحاسبة؟</a:t>
            </a:r>
          </a:p>
          <a:p>
            <a:pPr marL="171450" indent="-171450" algn="justLow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ar-SA" sz="16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8DD9784-DD17-4814-AC3F-E64B465D488B}"/>
              </a:ext>
            </a:extLst>
          </p:cNvPr>
          <p:cNvSpPr/>
          <p:nvPr/>
        </p:nvSpPr>
        <p:spPr>
          <a:xfrm flipH="1">
            <a:off x="-3" y="3429000"/>
            <a:ext cx="1990815" cy="3428999"/>
          </a:xfrm>
          <a:custGeom>
            <a:avLst/>
            <a:gdLst>
              <a:gd name="connsiteX0" fmla="*/ 0 w 2857209"/>
              <a:gd name="connsiteY0" fmla="*/ 4921285 h 4921285"/>
              <a:gd name="connsiteX1" fmla="*/ 2857209 w 2857209"/>
              <a:gd name="connsiteY1" fmla="*/ 4921285 h 4921285"/>
              <a:gd name="connsiteX2" fmla="*/ 2857209 w 2857209"/>
              <a:gd name="connsiteY2" fmla="*/ 4914 h 4921285"/>
              <a:gd name="connsiteX3" fmla="*/ 2854359 w 2857209"/>
              <a:gd name="connsiteY3" fmla="*/ 0 h 4921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7209" h="4921285">
                <a:moveTo>
                  <a:pt x="0" y="4921285"/>
                </a:moveTo>
                <a:lnTo>
                  <a:pt x="2857209" y="4921285"/>
                </a:lnTo>
                <a:lnTo>
                  <a:pt x="2857209" y="4914"/>
                </a:lnTo>
                <a:lnTo>
                  <a:pt x="2854359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0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2FBADE-344A-4D09-85C5-BE4807813E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51A1EA8-9648-48B7-8BF6-064F0BA4251E}"/>
              </a:ext>
            </a:extLst>
          </p:cNvPr>
          <p:cNvSpPr/>
          <p:nvPr/>
        </p:nvSpPr>
        <p:spPr>
          <a:xfrm rot="10800000">
            <a:off x="3072996" y="0"/>
            <a:ext cx="3098216" cy="2670874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5EAB497-105E-422D-9758-7900C6FCFE34}"/>
              </a:ext>
            </a:extLst>
          </p:cNvPr>
          <p:cNvSpPr/>
          <p:nvPr/>
        </p:nvSpPr>
        <p:spPr>
          <a:xfrm rot="14400000">
            <a:off x="3003512" y="4727503"/>
            <a:ext cx="4138159" cy="647311"/>
          </a:xfrm>
          <a:custGeom>
            <a:avLst/>
            <a:gdLst>
              <a:gd name="connsiteX0" fmla="*/ 0 w 4138159"/>
              <a:gd name="connsiteY0" fmla="*/ 293088 h 647311"/>
              <a:gd name="connsiteX1" fmla="*/ 34071 w 4138159"/>
              <a:gd name="connsiteY1" fmla="*/ 234076 h 647311"/>
              <a:gd name="connsiteX2" fmla="*/ 3825968 w 4138159"/>
              <a:gd name="connsiteY2" fmla="*/ 226539 h 647311"/>
              <a:gd name="connsiteX3" fmla="*/ 3728645 w 4138159"/>
              <a:gd name="connsiteY3" fmla="*/ 58743 h 647311"/>
              <a:gd name="connsiteX4" fmla="*/ 3762716 w 4138159"/>
              <a:gd name="connsiteY4" fmla="*/ 0 h 647311"/>
              <a:gd name="connsiteX5" fmla="*/ 4138159 w 4138159"/>
              <a:gd name="connsiteY5" fmla="*/ 647311 h 647311"/>
              <a:gd name="connsiteX6" fmla="*/ 4070017 w 4138159"/>
              <a:gd name="connsiteY6" fmla="*/ 647311 h 647311"/>
              <a:gd name="connsiteX7" fmla="*/ 3860117 w 4138159"/>
              <a:gd name="connsiteY7" fmla="*/ 285417 h 64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8159" h="647311">
                <a:moveTo>
                  <a:pt x="0" y="293088"/>
                </a:moveTo>
                <a:lnTo>
                  <a:pt x="34071" y="234076"/>
                </a:lnTo>
                <a:lnTo>
                  <a:pt x="3825968" y="226539"/>
                </a:lnTo>
                <a:lnTo>
                  <a:pt x="3728645" y="58743"/>
                </a:lnTo>
                <a:lnTo>
                  <a:pt x="3762716" y="0"/>
                </a:lnTo>
                <a:lnTo>
                  <a:pt x="4138159" y="647311"/>
                </a:lnTo>
                <a:lnTo>
                  <a:pt x="4070017" y="647311"/>
                </a:lnTo>
                <a:lnTo>
                  <a:pt x="3860117" y="28541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F8251A-231B-472F-B476-903B546D51CA}"/>
              </a:ext>
            </a:extLst>
          </p:cNvPr>
          <p:cNvSpPr/>
          <p:nvPr/>
        </p:nvSpPr>
        <p:spPr>
          <a:xfrm flipH="1">
            <a:off x="5573486" y="3476609"/>
            <a:ext cx="60207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ymbolMT"/>
              </a:rPr>
              <a:t> </a:t>
            </a:r>
            <a:r>
              <a:rPr lang="ar-IQ" sz="1800" b="1" i="0" u="none" strike="noStrike" baseline="0" dirty="0">
                <a:latin typeface="SimplifiedArabic-Bold"/>
              </a:rPr>
              <a:t>قائمة المركز المالي</a:t>
            </a:r>
          </a:p>
          <a:p>
            <a:pPr algn="r" rtl="1"/>
            <a:r>
              <a:rPr lang="ar-IQ" sz="1800" b="0" i="0" u="none" strike="noStrike" baseline="0" dirty="0">
                <a:latin typeface="SymbolMT"/>
              </a:rPr>
              <a:t> </a:t>
            </a:r>
            <a:r>
              <a:rPr lang="ar-IQ" sz="1800" b="1" i="0" u="none" strike="noStrike" baseline="0" dirty="0">
                <a:latin typeface="SimplifiedArabic-Bold"/>
              </a:rPr>
              <a:t>قائمة الدخل.</a:t>
            </a:r>
          </a:p>
          <a:p>
            <a:pPr algn="r" rtl="1"/>
            <a:r>
              <a:rPr lang="ar-IQ" sz="1800" b="0" i="0" u="none" strike="noStrike" baseline="0" dirty="0">
                <a:latin typeface="SymbolMT"/>
              </a:rPr>
              <a:t> </a:t>
            </a:r>
            <a:r>
              <a:rPr lang="ar-IQ" sz="1800" b="1" i="0" u="none" strike="noStrike" baseline="0" dirty="0">
                <a:latin typeface="SimplifiedArabic-Bold"/>
              </a:rPr>
              <a:t>قائمة التدفقات النقدية.</a:t>
            </a:r>
          </a:p>
          <a:p>
            <a:pPr algn="r" rtl="1"/>
            <a:r>
              <a:rPr lang="ar-IQ" sz="1800" b="0" i="0" u="none" strike="noStrike" baseline="0" dirty="0">
                <a:latin typeface="SymbolMT"/>
              </a:rPr>
              <a:t> </a:t>
            </a:r>
            <a:r>
              <a:rPr lang="ar-IQ" sz="1800" b="1" i="0" u="none" strike="noStrike" baseline="0" dirty="0">
                <a:latin typeface="SimplifiedArabic-Bold"/>
              </a:rPr>
              <a:t>قائمة حقوق الملكية.</a:t>
            </a:r>
          </a:p>
          <a:p>
            <a:pPr algn="r" rtl="1"/>
            <a:r>
              <a:rPr lang="ar-IQ" sz="1800" b="0" i="0" u="none" strike="noStrike" baseline="0" dirty="0">
                <a:latin typeface="ArialMT"/>
              </a:rPr>
              <a:t> </a:t>
            </a:r>
            <a:endParaRPr lang="en-US" sz="1800" b="0" i="0" u="none" strike="noStrike" baseline="0" dirty="0">
              <a:latin typeface="ArialMT"/>
            </a:endParaRPr>
          </a:p>
          <a:p>
            <a:pPr algn="r" rtl="1"/>
            <a:r>
              <a:rPr lang="ar-IQ" sz="1800" b="0" i="0" u="none" strike="noStrike" baseline="0" dirty="0">
                <a:latin typeface="SymbolMT"/>
              </a:rPr>
              <a:t> </a:t>
            </a:r>
            <a:r>
              <a:rPr lang="ar-IQ" sz="1800" b="1" i="0" u="none" strike="noStrike" baseline="0" dirty="0">
                <a:latin typeface="SimplifiedArabic-Bold"/>
              </a:rPr>
              <a:t>الإيضاحات المتممة للقوائم المالية و التي تمثل جزءا مكملا لهذ القوائم</a:t>
            </a:r>
          </a:p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الأساسية الأربعة.</a:t>
            </a:r>
            <a:endParaRPr lang="ar-SA" sz="12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C37B48-EC35-4C3B-A9ED-1C57AFF55502}"/>
              </a:ext>
            </a:extLst>
          </p:cNvPr>
          <p:cNvSpPr txBox="1"/>
          <p:nvPr/>
        </p:nvSpPr>
        <p:spPr>
          <a:xfrm flipH="1">
            <a:off x="11382769" y="3171474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AirArabia" panose="020B0303060202020204" pitchFamily="34" charset="0"/>
              </a:rPr>
              <a:t>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981FD5-99DC-4073-B9AF-B518C7C5D28F}"/>
              </a:ext>
            </a:extLst>
          </p:cNvPr>
          <p:cNvSpPr txBox="1"/>
          <p:nvPr/>
        </p:nvSpPr>
        <p:spPr>
          <a:xfrm flipH="1">
            <a:off x="8052725" y="2051148"/>
            <a:ext cx="4139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+mj-cs"/>
              </a:rPr>
              <a:t>2-</a:t>
            </a:r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irArabia" panose="020B0303060202020204" pitchFamily="34" charset="0"/>
                <a:cs typeface="+mj-cs"/>
              </a:rPr>
              <a:t> القوائم المالية والتقرير المالي:</a:t>
            </a:r>
            <a:endParaRPr lang="en-ID" sz="28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+mj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2FDAA1-AAF6-40FF-A581-486317A89F3C}"/>
              </a:ext>
            </a:extLst>
          </p:cNvPr>
          <p:cNvSpPr/>
          <p:nvPr/>
        </p:nvSpPr>
        <p:spPr>
          <a:xfrm rot="5400000" flipH="1" flipV="1">
            <a:off x="11164647" y="5798188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1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1B092-CB94-4E87-AB35-B79BAFF184F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4CDA5D-9FE6-4F09-ACA9-9500A12FBDA1}"/>
              </a:ext>
            </a:extLst>
          </p:cNvPr>
          <p:cNvSpPr/>
          <p:nvPr/>
        </p:nvSpPr>
        <p:spPr>
          <a:xfrm rot="14400000" flipH="1" flipV="1">
            <a:off x="5035512" y="1483503"/>
            <a:ext cx="4138159" cy="647311"/>
          </a:xfrm>
          <a:custGeom>
            <a:avLst/>
            <a:gdLst>
              <a:gd name="connsiteX0" fmla="*/ 0 w 4138159"/>
              <a:gd name="connsiteY0" fmla="*/ 293088 h 647311"/>
              <a:gd name="connsiteX1" fmla="*/ 34071 w 4138159"/>
              <a:gd name="connsiteY1" fmla="*/ 234076 h 647311"/>
              <a:gd name="connsiteX2" fmla="*/ 3825968 w 4138159"/>
              <a:gd name="connsiteY2" fmla="*/ 226539 h 647311"/>
              <a:gd name="connsiteX3" fmla="*/ 3728645 w 4138159"/>
              <a:gd name="connsiteY3" fmla="*/ 58743 h 647311"/>
              <a:gd name="connsiteX4" fmla="*/ 3762716 w 4138159"/>
              <a:gd name="connsiteY4" fmla="*/ 0 h 647311"/>
              <a:gd name="connsiteX5" fmla="*/ 4138159 w 4138159"/>
              <a:gd name="connsiteY5" fmla="*/ 647311 h 647311"/>
              <a:gd name="connsiteX6" fmla="*/ 4070017 w 4138159"/>
              <a:gd name="connsiteY6" fmla="*/ 647311 h 647311"/>
              <a:gd name="connsiteX7" fmla="*/ 3860117 w 4138159"/>
              <a:gd name="connsiteY7" fmla="*/ 285417 h 64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8159" h="647311">
                <a:moveTo>
                  <a:pt x="0" y="293088"/>
                </a:moveTo>
                <a:lnTo>
                  <a:pt x="34071" y="234076"/>
                </a:lnTo>
                <a:lnTo>
                  <a:pt x="3825968" y="226539"/>
                </a:lnTo>
                <a:lnTo>
                  <a:pt x="3728645" y="58743"/>
                </a:lnTo>
                <a:lnTo>
                  <a:pt x="3762716" y="0"/>
                </a:lnTo>
                <a:lnTo>
                  <a:pt x="4138159" y="647311"/>
                </a:lnTo>
                <a:lnTo>
                  <a:pt x="4070017" y="647311"/>
                </a:lnTo>
                <a:lnTo>
                  <a:pt x="3860117" y="28541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46D27D5-F002-4B5C-A148-E4EB3360926F}"/>
              </a:ext>
            </a:extLst>
          </p:cNvPr>
          <p:cNvSpPr/>
          <p:nvPr/>
        </p:nvSpPr>
        <p:spPr>
          <a:xfrm rot="10800000" flipH="1" flipV="1">
            <a:off x="6020788" y="4187126"/>
            <a:ext cx="3098216" cy="2670874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FAD5DA-2486-4013-AF4C-07FEAC7272F3}"/>
              </a:ext>
            </a:extLst>
          </p:cNvPr>
          <p:cNvSpPr/>
          <p:nvPr/>
        </p:nvSpPr>
        <p:spPr>
          <a:xfrm flipH="1">
            <a:off x="-449191" y="2958331"/>
            <a:ext cx="8019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2000" b="0" i="0" u="none" strike="noStrike" baseline="0" dirty="0">
                <a:latin typeface="SimplifiedArabic"/>
              </a:rPr>
              <a:t>إن المحاسبة كغيرها من النظم والأنشطة الإنسانية هي نتاج لبيئتها حيث تتكون بيئة المحاسبة </a:t>
            </a:r>
            <a:r>
              <a:rPr lang="ar-IQ" sz="2000" b="0" i="0" u="none" strike="noStrike" baseline="0" dirty="0">
                <a:latin typeface="ArialMT"/>
              </a:rPr>
              <a:t> </a:t>
            </a:r>
          </a:p>
          <a:p>
            <a:pPr algn="just" rtl="1"/>
            <a:r>
              <a:rPr lang="ar-IQ" sz="2000" b="0" i="0" u="none" strike="noStrike" baseline="0" dirty="0">
                <a:latin typeface="SimplifiedArabic"/>
              </a:rPr>
              <a:t>من الظروف والقيود والمؤثرات الاجتماعية والاقتصادية والسياسية والقانونية، التي تختلف من</a:t>
            </a:r>
          </a:p>
          <a:p>
            <a:pPr algn="just" rtl="1"/>
            <a:r>
              <a:rPr lang="ar-IQ" sz="2000" b="0" i="0" u="none" strike="noStrike" baseline="0" dirty="0">
                <a:latin typeface="SimplifiedArabic"/>
              </a:rPr>
              <a:t>وقت لآخر.</a:t>
            </a:r>
            <a:endParaRPr lang="ar-SA" sz="14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EB7FC0-CEB1-44E7-BBD5-5BA642103408}"/>
              </a:ext>
            </a:extLst>
          </p:cNvPr>
          <p:cNvSpPr txBox="1"/>
          <p:nvPr/>
        </p:nvSpPr>
        <p:spPr>
          <a:xfrm flipH="1">
            <a:off x="809514" y="1256708"/>
            <a:ext cx="5860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3200" b="1" i="0" u="none" strike="noStrike" baseline="0" dirty="0">
                <a:latin typeface="SimplifiedArabic-Bold"/>
              </a:rPr>
              <a:t>3- العوامل البيئية التي تؤثر على المحاسبة</a:t>
            </a:r>
            <a:endParaRPr lang="en-ID" sz="72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14" name="Freeform 42">
            <a:extLst>
              <a:ext uri="{FF2B5EF4-FFF2-40B4-BE49-F238E27FC236}">
                <a16:creationId xmlns:a16="http://schemas.microsoft.com/office/drawing/2014/main" id="{AA11EE8E-D243-4D61-8E58-B99D5794A29B}"/>
              </a:ext>
            </a:extLst>
          </p:cNvPr>
          <p:cNvSpPr>
            <a:spLocks noEditPoints="1"/>
          </p:cNvSpPr>
          <p:nvPr/>
        </p:nvSpPr>
        <p:spPr bwMode="auto">
          <a:xfrm>
            <a:off x="7818999" y="554251"/>
            <a:ext cx="466788" cy="643199"/>
          </a:xfrm>
          <a:custGeom>
            <a:avLst/>
            <a:gdLst>
              <a:gd name="T0" fmla="*/ 72 w 88"/>
              <a:gd name="T1" fmla="*/ 65 h 128"/>
              <a:gd name="T2" fmla="*/ 80 w 88"/>
              <a:gd name="T3" fmla="*/ 40 h 128"/>
              <a:gd name="T4" fmla="*/ 44 w 88"/>
              <a:gd name="T5" fmla="*/ 0 h 128"/>
              <a:gd name="T6" fmla="*/ 8 w 88"/>
              <a:gd name="T7" fmla="*/ 40 h 128"/>
              <a:gd name="T8" fmla="*/ 16 w 88"/>
              <a:gd name="T9" fmla="*/ 65 h 128"/>
              <a:gd name="T10" fmla="*/ 0 w 88"/>
              <a:gd name="T11" fmla="*/ 88 h 128"/>
              <a:gd name="T12" fmla="*/ 0 w 88"/>
              <a:gd name="T13" fmla="*/ 104 h 128"/>
              <a:gd name="T14" fmla="*/ 24 w 88"/>
              <a:gd name="T15" fmla="*/ 128 h 128"/>
              <a:gd name="T16" fmla="*/ 64 w 88"/>
              <a:gd name="T17" fmla="*/ 128 h 128"/>
              <a:gd name="T18" fmla="*/ 88 w 88"/>
              <a:gd name="T19" fmla="*/ 104 h 128"/>
              <a:gd name="T20" fmla="*/ 88 w 88"/>
              <a:gd name="T21" fmla="*/ 88 h 128"/>
              <a:gd name="T22" fmla="*/ 72 w 88"/>
              <a:gd name="T23" fmla="*/ 65 h 128"/>
              <a:gd name="T24" fmla="*/ 16 w 88"/>
              <a:gd name="T25" fmla="*/ 40 h 128"/>
              <a:gd name="T26" fmla="*/ 44 w 88"/>
              <a:gd name="T27" fmla="*/ 8 h 128"/>
              <a:gd name="T28" fmla="*/ 72 w 88"/>
              <a:gd name="T29" fmla="*/ 40 h 128"/>
              <a:gd name="T30" fmla="*/ 44 w 88"/>
              <a:gd name="T31" fmla="*/ 72 h 128"/>
              <a:gd name="T32" fmla="*/ 16 w 88"/>
              <a:gd name="T33" fmla="*/ 40 h 128"/>
              <a:gd name="T34" fmla="*/ 80 w 88"/>
              <a:gd name="T35" fmla="*/ 102 h 128"/>
              <a:gd name="T36" fmla="*/ 60 w 88"/>
              <a:gd name="T37" fmla="*/ 120 h 128"/>
              <a:gd name="T38" fmla="*/ 28 w 88"/>
              <a:gd name="T39" fmla="*/ 120 h 128"/>
              <a:gd name="T40" fmla="*/ 8 w 88"/>
              <a:gd name="T41" fmla="*/ 102 h 128"/>
              <a:gd name="T42" fmla="*/ 8 w 88"/>
              <a:gd name="T43" fmla="*/ 90 h 128"/>
              <a:gd name="T44" fmla="*/ 23 w 88"/>
              <a:gd name="T45" fmla="*/ 73 h 128"/>
              <a:gd name="T46" fmla="*/ 44 w 88"/>
              <a:gd name="T47" fmla="*/ 80 h 128"/>
              <a:gd name="T48" fmla="*/ 65 w 88"/>
              <a:gd name="T49" fmla="*/ 73 h 128"/>
              <a:gd name="T50" fmla="*/ 80 w 88"/>
              <a:gd name="T51" fmla="*/ 90 h 128"/>
              <a:gd name="T52" fmla="*/ 80 w 88"/>
              <a:gd name="T53" fmla="*/ 10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28">
                <a:moveTo>
                  <a:pt x="72" y="65"/>
                </a:moveTo>
                <a:cubicBezTo>
                  <a:pt x="77" y="58"/>
                  <a:pt x="80" y="50"/>
                  <a:pt x="80" y="40"/>
                </a:cubicBezTo>
                <a:cubicBezTo>
                  <a:pt x="80" y="18"/>
                  <a:pt x="64" y="0"/>
                  <a:pt x="44" y="0"/>
                </a:cubicBezTo>
                <a:cubicBezTo>
                  <a:pt x="24" y="0"/>
                  <a:pt x="8" y="18"/>
                  <a:pt x="8" y="40"/>
                </a:cubicBezTo>
                <a:cubicBezTo>
                  <a:pt x="8" y="50"/>
                  <a:pt x="11" y="58"/>
                  <a:pt x="16" y="65"/>
                </a:cubicBezTo>
                <a:cubicBezTo>
                  <a:pt x="7" y="69"/>
                  <a:pt x="0" y="77"/>
                  <a:pt x="0" y="88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17"/>
                  <a:pt x="11" y="128"/>
                  <a:pt x="24" y="128"/>
                </a:cubicBezTo>
                <a:cubicBezTo>
                  <a:pt x="64" y="128"/>
                  <a:pt x="64" y="128"/>
                  <a:pt x="64" y="128"/>
                </a:cubicBezTo>
                <a:cubicBezTo>
                  <a:pt x="77" y="128"/>
                  <a:pt x="88" y="117"/>
                  <a:pt x="88" y="104"/>
                </a:cubicBezTo>
                <a:cubicBezTo>
                  <a:pt x="88" y="88"/>
                  <a:pt x="88" y="88"/>
                  <a:pt x="88" y="88"/>
                </a:cubicBezTo>
                <a:cubicBezTo>
                  <a:pt x="88" y="77"/>
                  <a:pt x="81" y="69"/>
                  <a:pt x="72" y="65"/>
                </a:cubicBezTo>
                <a:close/>
                <a:moveTo>
                  <a:pt x="16" y="40"/>
                </a:moveTo>
                <a:cubicBezTo>
                  <a:pt x="16" y="22"/>
                  <a:pt x="29" y="8"/>
                  <a:pt x="44" y="8"/>
                </a:cubicBezTo>
                <a:cubicBezTo>
                  <a:pt x="59" y="8"/>
                  <a:pt x="72" y="22"/>
                  <a:pt x="72" y="40"/>
                </a:cubicBezTo>
                <a:cubicBezTo>
                  <a:pt x="72" y="58"/>
                  <a:pt x="59" y="72"/>
                  <a:pt x="44" y="72"/>
                </a:cubicBezTo>
                <a:cubicBezTo>
                  <a:pt x="29" y="72"/>
                  <a:pt x="16" y="58"/>
                  <a:pt x="16" y="40"/>
                </a:cubicBezTo>
                <a:close/>
                <a:moveTo>
                  <a:pt x="80" y="102"/>
                </a:moveTo>
                <a:cubicBezTo>
                  <a:pt x="80" y="112"/>
                  <a:pt x="71" y="120"/>
                  <a:pt x="60" y="120"/>
                </a:cubicBezTo>
                <a:cubicBezTo>
                  <a:pt x="28" y="120"/>
                  <a:pt x="28" y="120"/>
                  <a:pt x="28" y="120"/>
                </a:cubicBezTo>
                <a:cubicBezTo>
                  <a:pt x="17" y="120"/>
                  <a:pt x="8" y="112"/>
                  <a:pt x="8" y="102"/>
                </a:cubicBezTo>
                <a:cubicBezTo>
                  <a:pt x="8" y="90"/>
                  <a:pt x="8" y="90"/>
                  <a:pt x="8" y="90"/>
                </a:cubicBezTo>
                <a:cubicBezTo>
                  <a:pt x="8" y="81"/>
                  <a:pt x="14" y="74"/>
                  <a:pt x="23" y="73"/>
                </a:cubicBezTo>
                <a:cubicBezTo>
                  <a:pt x="29" y="77"/>
                  <a:pt x="36" y="80"/>
                  <a:pt x="44" y="80"/>
                </a:cubicBezTo>
                <a:cubicBezTo>
                  <a:pt x="52" y="80"/>
                  <a:pt x="59" y="77"/>
                  <a:pt x="65" y="73"/>
                </a:cubicBezTo>
                <a:cubicBezTo>
                  <a:pt x="74" y="74"/>
                  <a:pt x="80" y="81"/>
                  <a:pt x="80" y="90"/>
                </a:cubicBezTo>
                <a:lnTo>
                  <a:pt x="80" y="10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345B8AB-9596-41BE-AF18-0C1FA3A0F348}"/>
              </a:ext>
            </a:extLst>
          </p:cNvPr>
          <p:cNvSpPr/>
          <p:nvPr/>
        </p:nvSpPr>
        <p:spPr>
          <a:xfrm>
            <a:off x="0" y="1643743"/>
            <a:ext cx="3668275" cy="3570514"/>
          </a:xfrm>
          <a:custGeom>
            <a:avLst/>
            <a:gdLst>
              <a:gd name="connsiteX0" fmla="*/ 3668275 w 3668275"/>
              <a:gd name="connsiteY0" fmla="*/ 0 h 3570514"/>
              <a:gd name="connsiteX1" fmla="*/ 3060192 w 3668275"/>
              <a:gd name="connsiteY1" fmla="*/ 0 h 3570514"/>
              <a:gd name="connsiteX2" fmla="*/ 1547375 w 3668275"/>
              <a:gd name="connsiteY2" fmla="*/ 0 h 3570514"/>
              <a:gd name="connsiteX3" fmla="*/ 991603 w 3668275"/>
              <a:gd name="connsiteY3" fmla="*/ 0 h 3570514"/>
              <a:gd name="connsiteX4" fmla="*/ 939292 w 3668275"/>
              <a:gd name="connsiteY4" fmla="*/ 0 h 3570514"/>
              <a:gd name="connsiteX5" fmla="*/ 608083 w 3668275"/>
              <a:gd name="connsiteY5" fmla="*/ 0 h 3570514"/>
              <a:gd name="connsiteX6" fmla="*/ 383520 w 3668275"/>
              <a:gd name="connsiteY6" fmla="*/ 0 h 3570514"/>
              <a:gd name="connsiteX7" fmla="*/ 0 w 3668275"/>
              <a:gd name="connsiteY7" fmla="*/ 0 h 3570514"/>
              <a:gd name="connsiteX8" fmla="*/ 0 w 3668275"/>
              <a:gd name="connsiteY8" fmla="*/ 3570514 h 3570514"/>
              <a:gd name="connsiteX9" fmla="*/ 608083 w 3668275"/>
              <a:gd name="connsiteY9" fmla="*/ 3570514 h 3570514"/>
              <a:gd name="connsiteX10" fmla="*/ 988080 w 3668275"/>
              <a:gd name="connsiteY10" fmla="*/ 3570514 h 3570514"/>
              <a:gd name="connsiteX11" fmla="*/ 1596163 w 3668275"/>
              <a:gd name="connsiteY11" fmla="*/ 3570514 h 35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8275" h="3570514">
                <a:moveTo>
                  <a:pt x="3668275" y="0"/>
                </a:moveTo>
                <a:lnTo>
                  <a:pt x="3060192" y="0"/>
                </a:lnTo>
                <a:lnTo>
                  <a:pt x="1547375" y="0"/>
                </a:lnTo>
                <a:lnTo>
                  <a:pt x="991603" y="0"/>
                </a:lnTo>
                <a:lnTo>
                  <a:pt x="939292" y="0"/>
                </a:lnTo>
                <a:lnTo>
                  <a:pt x="608083" y="0"/>
                </a:lnTo>
                <a:lnTo>
                  <a:pt x="383520" y="0"/>
                </a:lnTo>
                <a:lnTo>
                  <a:pt x="0" y="0"/>
                </a:lnTo>
                <a:lnTo>
                  <a:pt x="0" y="3570514"/>
                </a:lnTo>
                <a:lnTo>
                  <a:pt x="608083" y="3570514"/>
                </a:lnTo>
                <a:lnTo>
                  <a:pt x="988080" y="3570514"/>
                </a:lnTo>
                <a:lnTo>
                  <a:pt x="1596163" y="35705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628778E-BEEE-4D58-9003-761D19476709}"/>
              </a:ext>
            </a:extLst>
          </p:cNvPr>
          <p:cNvSpPr/>
          <p:nvPr/>
        </p:nvSpPr>
        <p:spPr>
          <a:xfrm rot="10800000" flipV="1">
            <a:off x="279885" y="507976"/>
            <a:ext cx="6776780" cy="5842048"/>
          </a:xfrm>
          <a:custGeom>
            <a:avLst/>
            <a:gdLst>
              <a:gd name="connsiteX0" fmla="*/ 3388390 w 6776780"/>
              <a:gd name="connsiteY0" fmla="*/ 0 h 5842048"/>
              <a:gd name="connsiteX1" fmla="*/ 3968333 w 6776780"/>
              <a:gd name="connsiteY1" fmla="*/ 999901 h 5842048"/>
              <a:gd name="connsiteX2" fmla="*/ 4309749 w 6776780"/>
              <a:gd name="connsiteY2" fmla="*/ 999901 h 5842048"/>
              <a:gd name="connsiteX3" fmla="*/ 4338988 w 6776780"/>
              <a:gd name="connsiteY3" fmla="*/ 1050283 h 5842048"/>
              <a:gd name="connsiteX4" fmla="*/ 3881838 w 6776780"/>
              <a:gd name="connsiteY4" fmla="*/ 1050283 h 5842048"/>
              <a:gd name="connsiteX5" fmla="*/ 3852616 w 6776780"/>
              <a:gd name="connsiteY5" fmla="*/ 999901 h 5842048"/>
              <a:gd name="connsiteX6" fmla="*/ 3905965 w 6776780"/>
              <a:gd name="connsiteY6" fmla="*/ 999901 h 5842048"/>
              <a:gd name="connsiteX7" fmla="*/ 3388390 w 6776780"/>
              <a:gd name="connsiteY7" fmla="*/ 107532 h 5842048"/>
              <a:gd name="connsiteX8" fmla="*/ 91590 w 6776780"/>
              <a:gd name="connsiteY8" fmla="*/ 5791666 h 5842048"/>
              <a:gd name="connsiteX9" fmla="*/ 2779940 w 6776780"/>
              <a:gd name="connsiteY9" fmla="*/ 5791666 h 5842048"/>
              <a:gd name="connsiteX10" fmla="*/ 3789590 w 6776780"/>
              <a:gd name="connsiteY10" fmla="*/ 5791666 h 5842048"/>
              <a:gd name="connsiteX11" fmla="*/ 6685190 w 6776780"/>
              <a:gd name="connsiteY11" fmla="*/ 5791666 h 5842048"/>
              <a:gd name="connsiteX12" fmla="*/ 6134468 w 6776780"/>
              <a:gd name="connsiteY12" fmla="*/ 4842146 h 5842048"/>
              <a:gd name="connsiteX13" fmla="*/ 6074362 w 6776780"/>
              <a:gd name="connsiteY13" fmla="*/ 4842146 h 5842048"/>
              <a:gd name="connsiteX14" fmla="*/ 6045140 w 6776780"/>
              <a:gd name="connsiteY14" fmla="*/ 4791764 h 5842048"/>
              <a:gd name="connsiteX15" fmla="*/ 6502273 w 6776780"/>
              <a:gd name="connsiteY15" fmla="*/ 4791764 h 5842048"/>
              <a:gd name="connsiteX16" fmla="*/ 6531512 w 6776780"/>
              <a:gd name="connsiteY16" fmla="*/ 4842146 h 5842048"/>
              <a:gd name="connsiteX17" fmla="*/ 6196837 w 6776780"/>
              <a:gd name="connsiteY17" fmla="*/ 4842146 h 5842048"/>
              <a:gd name="connsiteX18" fmla="*/ 6776780 w 6776780"/>
              <a:gd name="connsiteY18" fmla="*/ 5842048 h 5842048"/>
              <a:gd name="connsiteX19" fmla="*/ 3789590 w 6776780"/>
              <a:gd name="connsiteY19" fmla="*/ 5842048 h 5842048"/>
              <a:gd name="connsiteX20" fmla="*/ 2779940 w 6776780"/>
              <a:gd name="connsiteY20" fmla="*/ 5842048 h 5842048"/>
              <a:gd name="connsiteX21" fmla="*/ 0 w 6776780"/>
              <a:gd name="connsiteY21" fmla="*/ 5842048 h 584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6780" h="5842048">
                <a:moveTo>
                  <a:pt x="3388390" y="0"/>
                </a:moveTo>
                <a:lnTo>
                  <a:pt x="3968333" y="999901"/>
                </a:lnTo>
                <a:lnTo>
                  <a:pt x="4309749" y="999901"/>
                </a:lnTo>
                <a:lnTo>
                  <a:pt x="4338988" y="1050283"/>
                </a:lnTo>
                <a:lnTo>
                  <a:pt x="3881838" y="1050283"/>
                </a:lnTo>
                <a:lnTo>
                  <a:pt x="3852616" y="999901"/>
                </a:lnTo>
                <a:lnTo>
                  <a:pt x="3905965" y="999901"/>
                </a:lnTo>
                <a:lnTo>
                  <a:pt x="3388390" y="107532"/>
                </a:lnTo>
                <a:lnTo>
                  <a:pt x="91590" y="5791666"/>
                </a:lnTo>
                <a:lnTo>
                  <a:pt x="2779940" y="5791666"/>
                </a:lnTo>
                <a:lnTo>
                  <a:pt x="3789590" y="5791666"/>
                </a:lnTo>
                <a:lnTo>
                  <a:pt x="6685190" y="5791666"/>
                </a:lnTo>
                <a:lnTo>
                  <a:pt x="6134468" y="4842146"/>
                </a:lnTo>
                <a:lnTo>
                  <a:pt x="6074362" y="4842146"/>
                </a:lnTo>
                <a:lnTo>
                  <a:pt x="6045140" y="4791764"/>
                </a:lnTo>
                <a:lnTo>
                  <a:pt x="6502273" y="4791764"/>
                </a:lnTo>
                <a:lnTo>
                  <a:pt x="6531512" y="4842146"/>
                </a:lnTo>
                <a:lnTo>
                  <a:pt x="6196837" y="4842146"/>
                </a:lnTo>
                <a:lnTo>
                  <a:pt x="6776780" y="5842048"/>
                </a:lnTo>
                <a:lnTo>
                  <a:pt x="3789590" y="5842048"/>
                </a:lnTo>
                <a:lnTo>
                  <a:pt x="2779940" y="5842048"/>
                </a:lnTo>
                <a:lnTo>
                  <a:pt x="0" y="584204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CB8007E-C5E5-487A-B3C0-B6CACAA71B61}"/>
              </a:ext>
            </a:extLst>
          </p:cNvPr>
          <p:cNvSpPr/>
          <p:nvPr/>
        </p:nvSpPr>
        <p:spPr>
          <a:xfrm flipH="1">
            <a:off x="4591049" y="2843560"/>
            <a:ext cx="74231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000" b="0" i="0" u="none" strike="noStrike" baseline="0" dirty="0">
                <a:latin typeface="SimplifiedArabic"/>
              </a:rPr>
              <a:t>المحاسبة تؤثر بصفة مستمرة على بيئتها وتتأثر بها، فإن هناك اهتماما كبير بصياغة</a:t>
            </a:r>
          </a:p>
          <a:p>
            <a:pPr algn="justLow" rtl="1"/>
            <a:r>
              <a:rPr lang="ar-IQ" sz="2000" b="0" i="0" u="none" strike="noStrike" baseline="0" dirty="0">
                <a:latin typeface="SimplifiedArabic"/>
              </a:rPr>
              <a:t>المعايير المحاسبية المنظمة للممارسة المحاسبية.</a:t>
            </a:r>
            <a:endParaRPr lang="ar-SA" sz="14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2D2452-90A6-4B55-AF48-F3ACCD067C1B}"/>
              </a:ext>
            </a:extLst>
          </p:cNvPr>
          <p:cNvSpPr txBox="1"/>
          <p:nvPr/>
        </p:nvSpPr>
        <p:spPr>
          <a:xfrm flipH="1">
            <a:off x="6096000" y="1943100"/>
            <a:ext cx="5373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i="0" u="none" strike="noStrike" baseline="0" dirty="0">
                <a:latin typeface="SimplifiedArabic-Bold"/>
              </a:rPr>
              <a:t>4 - الحاجة لوضع معايير محاسبية:</a:t>
            </a:r>
            <a:endParaRPr lang="en-ID" sz="66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D4E2E10-F8EF-4090-B0CC-D6BCE6A883F6}"/>
              </a:ext>
            </a:extLst>
          </p:cNvPr>
          <p:cNvSpPr/>
          <p:nvPr/>
        </p:nvSpPr>
        <p:spPr>
          <a:xfrm rot="5400000" flipH="1" flipV="1">
            <a:off x="10671318" y="4650797"/>
            <a:ext cx="206248" cy="1778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50" name="Freeform 40">
            <a:extLst>
              <a:ext uri="{FF2B5EF4-FFF2-40B4-BE49-F238E27FC236}">
                <a16:creationId xmlns:a16="http://schemas.microsoft.com/office/drawing/2014/main" id="{68CE6EAD-ADA6-45B9-A66E-D63E0B3B8448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945462" y="4497600"/>
            <a:ext cx="420688" cy="484188"/>
          </a:xfrm>
          <a:custGeom>
            <a:avLst/>
            <a:gdLst>
              <a:gd name="T0" fmla="*/ 84 w 112"/>
              <a:gd name="T1" fmla="*/ 76 h 128"/>
              <a:gd name="T2" fmla="*/ 28 w 112"/>
              <a:gd name="T3" fmla="*/ 76 h 128"/>
              <a:gd name="T4" fmla="*/ 24 w 112"/>
              <a:gd name="T5" fmla="*/ 80 h 128"/>
              <a:gd name="T6" fmla="*/ 28 w 112"/>
              <a:gd name="T7" fmla="*/ 84 h 128"/>
              <a:gd name="T8" fmla="*/ 84 w 112"/>
              <a:gd name="T9" fmla="*/ 84 h 128"/>
              <a:gd name="T10" fmla="*/ 88 w 112"/>
              <a:gd name="T11" fmla="*/ 80 h 128"/>
              <a:gd name="T12" fmla="*/ 84 w 112"/>
              <a:gd name="T13" fmla="*/ 76 h 128"/>
              <a:gd name="T14" fmla="*/ 84 w 112"/>
              <a:gd name="T15" fmla="*/ 96 h 128"/>
              <a:gd name="T16" fmla="*/ 28 w 112"/>
              <a:gd name="T17" fmla="*/ 96 h 128"/>
              <a:gd name="T18" fmla="*/ 24 w 112"/>
              <a:gd name="T19" fmla="*/ 100 h 128"/>
              <a:gd name="T20" fmla="*/ 28 w 112"/>
              <a:gd name="T21" fmla="*/ 104 h 128"/>
              <a:gd name="T22" fmla="*/ 84 w 112"/>
              <a:gd name="T23" fmla="*/ 104 h 128"/>
              <a:gd name="T24" fmla="*/ 88 w 112"/>
              <a:gd name="T25" fmla="*/ 100 h 128"/>
              <a:gd name="T26" fmla="*/ 84 w 112"/>
              <a:gd name="T27" fmla="*/ 96 h 128"/>
              <a:gd name="T28" fmla="*/ 96 w 112"/>
              <a:gd name="T29" fmla="*/ 16 h 128"/>
              <a:gd name="T30" fmla="*/ 84 w 112"/>
              <a:gd name="T31" fmla="*/ 16 h 128"/>
              <a:gd name="T32" fmla="*/ 84 w 112"/>
              <a:gd name="T33" fmla="*/ 8 h 128"/>
              <a:gd name="T34" fmla="*/ 73 w 112"/>
              <a:gd name="T35" fmla="*/ 8 h 128"/>
              <a:gd name="T36" fmla="*/ 56 w 112"/>
              <a:gd name="T37" fmla="*/ 0 h 128"/>
              <a:gd name="T38" fmla="*/ 39 w 112"/>
              <a:gd name="T39" fmla="*/ 8 h 128"/>
              <a:gd name="T40" fmla="*/ 28 w 112"/>
              <a:gd name="T41" fmla="*/ 8 h 128"/>
              <a:gd name="T42" fmla="*/ 28 w 112"/>
              <a:gd name="T43" fmla="*/ 16 h 128"/>
              <a:gd name="T44" fmla="*/ 16 w 112"/>
              <a:gd name="T45" fmla="*/ 16 h 128"/>
              <a:gd name="T46" fmla="*/ 0 w 112"/>
              <a:gd name="T47" fmla="*/ 32 h 128"/>
              <a:gd name="T48" fmla="*/ 0 w 112"/>
              <a:gd name="T49" fmla="*/ 112 h 128"/>
              <a:gd name="T50" fmla="*/ 16 w 112"/>
              <a:gd name="T51" fmla="*/ 128 h 128"/>
              <a:gd name="T52" fmla="*/ 96 w 112"/>
              <a:gd name="T53" fmla="*/ 128 h 128"/>
              <a:gd name="T54" fmla="*/ 112 w 112"/>
              <a:gd name="T55" fmla="*/ 112 h 128"/>
              <a:gd name="T56" fmla="*/ 112 w 112"/>
              <a:gd name="T57" fmla="*/ 32 h 128"/>
              <a:gd name="T58" fmla="*/ 96 w 112"/>
              <a:gd name="T59" fmla="*/ 16 h 128"/>
              <a:gd name="T60" fmla="*/ 36 w 112"/>
              <a:gd name="T61" fmla="*/ 16 h 128"/>
              <a:gd name="T62" fmla="*/ 45 w 112"/>
              <a:gd name="T63" fmla="*/ 16 h 128"/>
              <a:gd name="T64" fmla="*/ 56 w 112"/>
              <a:gd name="T65" fmla="*/ 8 h 128"/>
              <a:gd name="T66" fmla="*/ 67 w 112"/>
              <a:gd name="T67" fmla="*/ 16 h 128"/>
              <a:gd name="T68" fmla="*/ 76 w 112"/>
              <a:gd name="T69" fmla="*/ 16 h 128"/>
              <a:gd name="T70" fmla="*/ 76 w 112"/>
              <a:gd name="T71" fmla="*/ 32 h 128"/>
              <a:gd name="T72" fmla="*/ 36 w 112"/>
              <a:gd name="T73" fmla="*/ 32 h 128"/>
              <a:gd name="T74" fmla="*/ 36 w 112"/>
              <a:gd name="T75" fmla="*/ 16 h 128"/>
              <a:gd name="T76" fmla="*/ 104 w 112"/>
              <a:gd name="T77" fmla="*/ 112 h 128"/>
              <a:gd name="T78" fmla="*/ 96 w 112"/>
              <a:gd name="T79" fmla="*/ 120 h 128"/>
              <a:gd name="T80" fmla="*/ 16 w 112"/>
              <a:gd name="T81" fmla="*/ 120 h 128"/>
              <a:gd name="T82" fmla="*/ 8 w 112"/>
              <a:gd name="T83" fmla="*/ 112 h 128"/>
              <a:gd name="T84" fmla="*/ 8 w 112"/>
              <a:gd name="T85" fmla="*/ 32 h 128"/>
              <a:gd name="T86" fmla="*/ 16 w 112"/>
              <a:gd name="T87" fmla="*/ 24 h 128"/>
              <a:gd name="T88" fmla="*/ 28 w 112"/>
              <a:gd name="T89" fmla="*/ 24 h 128"/>
              <a:gd name="T90" fmla="*/ 28 w 112"/>
              <a:gd name="T91" fmla="*/ 40 h 128"/>
              <a:gd name="T92" fmla="*/ 84 w 112"/>
              <a:gd name="T93" fmla="*/ 40 h 128"/>
              <a:gd name="T94" fmla="*/ 84 w 112"/>
              <a:gd name="T95" fmla="*/ 24 h 128"/>
              <a:gd name="T96" fmla="*/ 96 w 112"/>
              <a:gd name="T97" fmla="*/ 24 h 128"/>
              <a:gd name="T98" fmla="*/ 104 w 112"/>
              <a:gd name="T99" fmla="*/ 32 h 128"/>
              <a:gd name="T100" fmla="*/ 104 w 112"/>
              <a:gd name="T101" fmla="*/ 112 h 128"/>
              <a:gd name="T102" fmla="*/ 84 w 112"/>
              <a:gd name="T103" fmla="*/ 56 h 128"/>
              <a:gd name="T104" fmla="*/ 28 w 112"/>
              <a:gd name="T105" fmla="*/ 56 h 128"/>
              <a:gd name="T106" fmla="*/ 24 w 112"/>
              <a:gd name="T107" fmla="*/ 60 h 128"/>
              <a:gd name="T108" fmla="*/ 28 w 112"/>
              <a:gd name="T109" fmla="*/ 64 h 128"/>
              <a:gd name="T110" fmla="*/ 84 w 112"/>
              <a:gd name="T111" fmla="*/ 64 h 128"/>
              <a:gd name="T112" fmla="*/ 88 w 112"/>
              <a:gd name="T113" fmla="*/ 60 h 128"/>
              <a:gd name="T114" fmla="*/ 84 w 112"/>
              <a:gd name="T115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2" h="128">
                <a:moveTo>
                  <a:pt x="84" y="76"/>
                </a:moveTo>
                <a:cubicBezTo>
                  <a:pt x="28" y="76"/>
                  <a:pt x="28" y="76"/>
                  <a:pt x="28" y="76"/>
                </a:cubicBezTo>
                <a:cubicBezTo>
                  <a:pt x="26" y="76"/>
                  <a:pt x="24" y="78"/>
                  <a:pt x="24" y="80"/>
                </a:cubicBezTo>
                <a:cubicBezTo>
                  <a:pt x="24" y="82"/>
                  <a:pt x="26" y="84"/>
                  <a:pt x="28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6" y="84"/>
                  <a:pt x="88" y="82"/>
                  <a:pt x="88" y="80"/>
                </a:cubicBezTo>
                <a:cubicBezTo>
                  <a:pt x="88" y="78"/>
                  <a:pt x="86" y="76"/>
                  <a:pt x="84" y="76"/>
                </a:cubicBezTo>
                <a:close/>
                <a:moveTo>
                  <a:pt x="84" y="96"/>
                </a:moveTo>
                <a:cubicBezTo>
                  <a:pt x="28" y="96"/>
                  <a:pt x="28" y="96"/>
                  <a:pt x="28" y="96"/>
                </a:cubicBezTo>
                <a:cubicBezTo>
                  <a:pt x="26" y="96"/>
                  <a:pt x="24" y="98"/>
                  <a:pt x="24" y="100"/>
                </a:cubicBezTo>
                <a:cubicBezTo>
                  <a:pt x="24" y="102"/>
                  <a:pt x="26" y="104"/>
                  <a:pt x="28" y="104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86" y="104"/>
                  <a:pt x="88" y="102"/>
                  <a:pt x="88" y="100"/>
                </a:cubicBezTo>
                <a:cubicBezTo>
                  <a:pt x="88" y="98"/>
                  <a:pt x="86" y="96"/>
                  <a:pt x="84" y="96"/>
                </a:cubicBezTo>
                <a:close/>
                <a:moveTo>
                  <a:pt x="96" y="16"/>
                </a:moveTo>
                <a:cubicBezTo>
                  <a:pt x="84" y="16"/>
                  <a:pt x="84" y="16"/>
                  <a:pt x="84" y="16"/>
                </a:cubicBezTo>
                <a:cubicBezTo>
                  <a:pt x="84" y="8"/>
                  <a:pt x="84" y="8"/>
                  <a:pt x="84" y="8"/>
                </a:cubicBezTo>
                <a:cubicBezTo>
                  <a:pt x="73" y="8"/>
                  <a:pt x="73" y="8"/>
                  <a:pt x="73" y="8"/>
                </a:cubicBezTo>
                <a:cubicBezTo>
                  <a:pt x="70" y="3"/>
                  <a:pt x="63" y="0"/>
                  <a:pt x="56" y="0"/>
                </a:cubicBezTo>
                <a:cubicBezTo>
                  <a:pt x="49" y="0"/>
                  <a:pt x="42" y="3"/>
                  <a:pt x="39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28" y="16"/>
                  <a:pt x="28" y="16"/>
                  <a:pt x="28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105" y="128"/>
                  <a:pt x="112" y="121"/>
                  <a:pt x="112" y="112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12" y="23"/>
                  <a:pt x="105" y="16"/>
                  <a:pt x="96" y="16"/>
                </a:cubicBezTo>
                <a:close/>
                <a:moveTo>
                  <a:pt x="36" y="16"/>
                </a:moveTo>
                <a:cubicBezTo>
                  <a:pt x="45" y="16"/>
                  <a:pt x="45" y="16"/>
                  <a:pt x="45" y="16"/>
                </a:cubicBezTo>
                <a:cubicBezTo>
                  <a:pt x="45" y="12"/>
                  <a:pt x="50" y="8"/>
                  <a:pt x="56" y="8"/>
                </a:cubicBezTo>
                <a:cubicBezTo>
                  <a:pt x="62" y="8"/>
                  <a:pt x="67" y="12"/>
                  <a:pt x="67" y="16"/>
                </a:cubicBezTo>
                <a:cubicBezTo>
                  <a:pt x="76" y="16"/>
                  <a:pt x="76" y="16"/>
                  <a:pt x="76" y="16"/>
                </a:cubicBezTo>
                <a:cubicBezTo>
                  <a:pt x="76" y="32"/>
                  <a:pt x="76" y="32"/>
                  <a:pt x="76" y="32"/>
                </a:cubicBezTo>
                <a:cubicBezTo>
                  <a:pt x="36" y="32"/>
                  <a:pt x="36" y="32"/>
                  <a:pt x="36" y="32"/>
                </a:cubicBezTo>
                <a:lnTo>
                  <a:pt x="36" y="16"/>
                </a:lnTo>
                <a:close/>
                <a:moveTo>
                  <a:pt x="104" y="112"/>
                </a:moveTo>
                <a:cubicBezTo>
                  <a:pt x="104" y="116"/>
                  <a:pt x="100" y="120"/>
                  <a:pt x="96" y="120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12" y="120"/>
                  <a:pt x="8" y="116"/>
                  <a:pt x="8" y="11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40"/>
                  <a:pt x="28" y="40"/>
                  <a:pt x="28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4"/>
                  <a:pt x="84" y="24"/>
                  <a:pt x="84" y="24"/>
                </a:cubicBezTo>
                <a:cubicBezTo>
                  <a:pt x="96" y="24"/>
                  <a:pt x="96" y="24"/>
                  <a:pt x="96" y="24"/>
                </a:cubicBezTo>
                <a:cubicBezTo>
                  <a:pt x="100" y="24"/>
                  <a:pt x="104" y="28"/>
                  <a:pt x="104" y="32"/>
                </a:cubicBezTo>
                <a:lnTo>
                  <a:pt x="104" y="112"/>
                </a:lnTo>
                <a:close/>
                <a:moveTo>
                  <a:pt x="84" y="56"/>
                </a:moveTo>
                <a:cubicBezTo>
                  <a:pt x="28" y="56"/>
                  <a:pt x="28" y="56"/>
                  <a:pt x="28" y="56"/>
                </a:cubicBezTo>
                <a:cubicBezTo>
                  <a:pt x="26" y="56"/>
                  <a:pt x="24" y="58"/>
                  <a:pt x="24" y="60"/>
                </a:cubicBezTo>
                <a:cubicBezTo>
                  <a:pt x="24" y="62"/>
                  <a:pt x="26" y="64"/>
                  <a:pt x="28" y="64"/>
                </a:cubicBezTo>
                <a:cubicBezTo>
                  <a:pt x="84" y="64"/>
                  <a:pt x="84" y="64"/>
                  <a:pt x="84" y="64"/>
                </a:cubicBezTo>
                <a:cubicBezTo>
                  <a:pt x="86" y="64"/>
                  <a:pt x="88" y="62"/>
                  <a:pt x="88" y="60"/>
                </a:cubicBezTo>
                <a:cubicBezTo>
                  <a:pt x="88" y="58"/>
                  <a:pt x="86" y="56"/>
                  <a:pt x="84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0EF84E5-FC7F-40E9-B930-5AC7EE6DF024}"/>
              </a:ext>
            </a:extLst>
          </p:cNvPr>
          <p:cNvSpPr txBox="1"/>
          <p:nvPr/>
        </p:nvSpPr>
        <p:spPr>
          <a:xfrm>
            <a:off x="657224" y="5706164"/>
            <a:ext cx="78676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2000" b="1" dirty="0">
                <a:solidFill>
                  <a:schemeClr val="accent6"/>
                </a:solidFill>
              </a:rPr>
              <a:t>)</a:t>
            </a:r>
            <a:r>
              <a:rPr lang="en-US" sz="2000" b="1" dirty="0">
                <a:solidFill>
                  <a:schemeClr val="accent6"/>
                </a:solidFill>
              </a:rPr>
              <a:t> GAAP ) Generally Accepted Accounting Principles</a:t>
            </a:r>
          </a:p>
        </p:txBody>
      </p:sp>
    </p:spTree>
    <p:extLst>
      <p:ext uri="{BB962C8B-B14F-4D97-AF65-F5344CB8AC3E}">
        <p14:creationId xmlns:p14="http://schemas.microsoft.com/office/powerpoint/2010/main" val="23936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47BB56B-0E2A-434B-B9AA-B36F8C6C74A4}"/>
              </a:ext>
            </a:extLst>
          </p:cNvPr>
          <p:cNvSpPr/>
          <p:nvPr/>
        </p:nvSpPr>
        <p:spPr>
          <a:xfrm flipV="1">
            <a:off x="0" y="1643743"/>
            <a:ext cx="3668275" cy="3570514"/>
          </a:xfrm>
          <a:custGeom>
            <a:avLst/>
            <a:gdLst>
              <a:gd name="connsiteX0" fmla="*/ 3668275 w 3668275"/>
              <a:gd name="connsiteY0" fmla="*/ 0 h 3570514"/>
              <a:gd name="connsiteX1" fmla="*/ 3060192 w 3668275"/>
              <a:gd name="connsiteY1" fmla="*/ 0 h 3570514"/>
              <a:gd name="connsiteX2" fmla="*/ 1547375 w 3668275"/>
              <a:gd name="connsiteY2" fmla="*/ 0 h 3570514"/>
              <a:gd name="connsiteX3" fmla="*/ 991603 w 3668275"/>
              <a:gd name="connsiteY3" fmla="*/ 0 h 3570514"/>
              <a:gd name="connsiteX4" fmla="*/ 939292 w 3668275"/>
              <a:gd name="connsiteY4" fmla="*/ 0 h 3570514"/>
              <a:gd name="connsiteX5" fmla="*/ 608083 w 3668275"/>
              <a:gd name="connsiteY5" fmla="*/ 0 h 3570514"/>
              <a:gd name="connsiteX6" fmla="*/ 383520 w 3668275"/>
              <a:gd name="connsiteY6" fmla="*/ 0 h 3570514"/>
              <a:gd name="connsiteX7" fmla="*/ 0 w 3668275"/>
              <a:gd name="connsiteY7" fmla="*/ 0 h 3570514"/>
              <a:gd name="connsiteX8" fmla="*/ 0 w 3668275"/>
              <a:gd name="connsiteY8" fmla="*/ 3570514 h 3570514"/>
              <a:gd name="connsiteX9" fmla="*/ 608083 w 3668275"/>
              <a:gd name="connsiteY9" fmla="*/ 3570514 h 3570514"/>
              <a:gd name="connsiteX10" fmla="*/ 988080 w 3668275"/>
              <a:gd name="connsiteY10" fmla="*/ 3570514 h 3570514"/>
              <a:gd name="connsiteX11" fmla="*/ 1596163 w 3668275"/>
              <a:gd name="connsiteY11" fmla="*/ 3570514 h 357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68275" h="3570514">
                <a:moveTo>
                  <a:pt x="3668275" y="0"/>
                </a:moveTo>
                <a:lnTo>
                  <a:pt x="3060192" y="0"/>
                </a:lnTo>
                <a:lnTo>
                  <a:pt x="1547375" y="0"/>
                </a:lnTo>
                <a:lnTo>
                  <a:pt x="991603" y="0"/>
                </a:lnTo>
                <a:lnTo>
                  <a:pt x="939292" y="0"/>
                </a:lnTo>
                <a:lnTo>
                  <a:pt x="608083" y="0"/>
                </a:lnTo>
                <a:lnTo>
                  <a:pt x="383520" y="0"/>
                </a:lnTo>
                <a:lnTo>
                  <a:pt x="0" y="0"/>
                </a:lnTo>
                <a:lnTo>
                  <a:pt x="0" y="3570514"/>
                </a:lnTo>
                <a:lnTo>
                  <a:pt x="608083" y="3570514"/>
                </a:lnTo>
                <a:lnTo>
                  <a:pt x="988080" y="3570514"/>
                </a:lnTo>
                <a:lnTo>
                  <a:pt x="1596163" y="357051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876B1D6-0320-40E6-9A81-D777958D0774}"/>
              </a:ext>
            </a:extLst>
          </p:cNvPr>
          <p:cNvSpPr/>
          <p:nvPr/>
        </p:nvSpPr>
        <p:spPr>
          <a:xfrm rot="10800000">
            <a:off x="279885" y="507976"/>
            <a:ext cx="6776780" cy="5842048"/>
          </a:xfrm>
          <a:custGeom>
            <a:avLst/>
            <a:gdLst>
              <a:gd name="connsiteX0" fmla="*/ 3388390 w 6776780"/>
              <a:gd name="connsiteY0" fmla="*/ 0 h 5842048"/>
              <a:gd name="connsiteX1" fmla="*/ 3968333 w 6776780"/>
              <a:gd name="connsiteY1" fmla="*/ 999901 h 5842048"/>
              <a:gd name="connsiteX2" fmla="*/ 4309749 w 6776780"/>
              <a:gd name="connsiteY2" fmla="*/ 999901 h 5842048"/>
              <a:gd name="connsiteX3" fmla="*/ 4338988 w 6776780"/>
              <a:gd name="connsiteY3" fmla="*/ 1050283 h 5842048"/>
              <a:gd name="connsiteX4" fmla="*/ 3881838 w 6776780"/>
              <a:gd name="connsiteY4" fmla="*/ 1050283 h 5842048"/>
              <a:gd name="connsiteX5" fmla="*/ 3852616 w 6776780"/>
              <a:gd name="connsiteY5" fmla="*/ 999901 h 5842048"/>
              <a:gd name="connsiteX6" fmla="*/ 3905965 w 6776780"/>
              <a:gd name="connsiteY6" fmla="*/ 999901 h 5842048"/>
              <a:gd name="connsiteX7" fmla="*/ 3388390 w 6776780"/>
              <a:gd name="connsiteY7" fmla="*/ 107532 h 5842048"/>
              <a:gd name="connsiteX8" fmla="*/ 91590 w 6776780"/>
              <a:gd name="connsiteY8" fmla="*/ 5791666 h 5842048"/>
              <a:gd name="connsiteX9" fmla="*/ 2779940 w 6776780"/>
              <a:gd name="connsiteY9" fmla="*/ 5791666 h 5842048"/>
              <a:gd name="connsiteX10" fmla="*/ 3789590 w 6776780"/>
              <a:gd name="connsiteY10" fmla="*/ 5791666 h 5842048"/>
              <a:gd name="connsiteX11" fmla="*/ 6685190 w 6776780"/>
              <a:gd name="connsiteY11" fmla="*/ 5791666 h 5842048"/>
              <a:gd name="connsiteX12" fmla="*/ 6134468 w 6776780"/>
              <a:gd name="connsiteY12" fmla="*/ 4842146 h 5842048"/>
              <a:gd name="connsiteX13" fmla="*/ 6074362 w 6776780"/>
              <a:gd name="connsiteY13" fmla="*/ 4842146 h 5842048"/>
              <a:gd name="connsiteX14" fmla="*/ 6045140 w 6776780"/>
              <a:gd name="connsiteY14" fmla="*/ 4791764 h 5842048"/>
              <a:gd name="connsiteX15" fmla="*/ 6502273 w 6776780"/>
              <a:gd name="connsiteY15" fmla="*/ 4791764 h 5842048"/>
              <a:gd name="connsiteX16" fmla="*/ 6531512 w 6776780"/>
              <a:gd name="connsiteY16" fmla="*/ 4842146 h 5842048"/>
              <a:gd name="connsiteX17" fmla="*/ 6196837 w 6776780"/>
              <a:gd name="connsiteY17" fmla="*/ 4842146 h 5842048"/>
              <a:gd name="connsiteX18" fmla="*/ 6776780 w 6776780"/>
              <a:gd name="connsiteY18" fmla="*/ 5842048 h 5842048"/>
              <a:gd name="connsiteX19" fmla="*/ 3789590 w 6776780"/>
              <a:gd name="connsiteY19" fmla="*/ 5842048 h 5842048"/>
              <a:gd name="connsiteX20" fmla="*/ 2779940 w 6776780"/>
              <a:gd name="connsiteY20" fmla="*/ 5842048 h 5842048"/>
              <a:gd name="connsiteX21" fmla="*/ 0 w 6776780"/>
              <a:gd name="connsiteY21" fmla="*/ 5842048 h 584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776780" h="5842048">
                <a:moveTo>
                  <a:pt x="3388390" y="0"/>
                </a:moveTo>
                <a:lnTo>
                  <a:pt x="3968333" y="999901"/>
                </a:lnTo>
                <a:lnTo>
                  <a:pt x="4309749" y="999901"/>
                </a:lnTo>
                <a:lnTo>
                  <a:pt x="4338988" y="1050283"/>
                </a:lnTo>
                <a:lnTo>
                  <a:pt x="3881838" y="1050283"/>
                </a:lnTo>
                <a:lnTo>
                  <a:pt x="3852616" y="999901"/>
                </a:lnTo>
                <a:lnTo>
                  <a:pt x="3905965" y="999901"/>
                </a:lnTo>
                <a:lnTo>
                  <a:pt x="3388390" y="107532"/>
                </a:lnTo>
                <a:lnTo>
                  <a:pt x="91590" y="5791666"/>
                </a:lnTo>
                <a:lnTo>
                  <a:pt x="2779940" y="5791666"/>
                </a:lnTo>
                <a:lnTo>
                  <a:pt x="3789590" y="5791666"/>
                </a:lnTo>
                <a:lnTo>
                  <a:pt x="6685190" y="5791666"/>
                </a:lnTo>
                <a:lnTo>
                  <a:pt x="6134468" y="4842146"/>
                </a:lnTo>
                <a:lnTo>
                  <a:pt x="6074362" y="4842146"/>
                </a:lnTo>
                <a:lnTo>
                  <a:pt x="6045140" y="4791764"/>
                </a:lnTo>
                <a:lnTo>
                  <a:pt x="6502273" y="4791764"/>
                </a:lnTo>
                <a:lnTo>
                  <a:pt x="6531512" y="4842146"/>
                </a:lnTo>
                <a:lnTo>
                  <a:pt x="6196837" y="4842146"/>
                </a:lnTo>
                <a:lnTo>
                  <a:pt x="6776780" y="5842048"/>
                </a:lnTo>
                <a:lnTo>
                  <a:pt x="3789590" y="5842048"/>
                </a:lnTo>
                <a:lnTo>
                  <a:pt x="2779940" y="5842048"/>
                </a:lnTo>
                <a:lnTo>
                  <a:pt x="0" y="584204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36B3E1-11E3-4E0A-BEEA-5C8FAC3EEFA7}"/>
              </a:ext>
            </a:extLst>
          </p:cNvPr>
          <p:cNvSpPr txBox="1"/>
          <p:nvPr/>
        </p:nvSpPr>
        <p:spPr>
          <a:xfrm flipH="1">
            <a:off x="5706921" y="2384683"/>
            <a:ext cx="6290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2800" b="1" i="0" u="none" strike="noStrike" baseline="0" dirty="0">
                <a:latin typeface="SimplifiedArabic-Bold"/>
              </a:rPr>
              <a:t>5- المنظمات المشتركة في وضع المعايير المحاسبية:</a:t>
            </a:r>
            <a:endParaRPr lang="en-ID" sz="6600" b="1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E9FEF8-FD38-4B75-B35C-864F5DB037A5}"/>
              </a:ext>
            </a:extLst>
          </p:cNvPr>
          <p:cNvSpPr txBox="1"/>
          <p:nvPr/>
        </p:nvSpPr>
        <p:spPr>
          <a:xfrm flipH="1">
            <a:off x="6096000" y="3244334"/>
            <a:ext cx="45580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هيئة تداول الأوراق المالية </a:t>
            </a:r>
            <a:r>
              <a:rPr lang="ar-IQ" sz="1800" b="0" i="0" u="none" strike="noStrike" baseline="0" dirty="0">
                <a:latin typeface="ArialMT"/>
              </a:rPr>
              <a:t>-</a:t>
            </a:r>
            <a:r>
              <a:rPr lang="ar-IQ" b="1" dirty="0">
                <a:latin typeface="SimplifiedArabic-Bold"/>
              </a:rPr>
              <a:t> (</a:t>
            </a:r>
            <a:r>
              <a:rPr lang="en-US" b="1" dirty="0">
                <a:latin typeface="SimplifiedArabic-Bold"/>
              </a:rPr>
              <a:t>SEC</a:t>
            </a:r>
            <a:r>
              <a:rPr lang="ar-IQ" b="1" dirty="0">
                <a:latin typeface="SimplifiedArabic-Bold"/>
              </a:rPr>
              <a:t>)</a:t>
            </a:r>
          </a:p>
          <a:p>
            <a:pPr algn="r" rtl="1"/>
            <a:endParaRPr lang="ar-IQ" sz="1600" b="1" dirty="0">
              <a:solidFill>
                <a:schemeClr val="tx1">
                  <a:lumMod val="50000"/>
                  <a:lumOff val="50000"/>
                </a:schemeClr>
              </a:solidFill>
              <a:latin typeface="SimplifiedArabic-Bold"/>
              <a:cs typeface="AirArabia" panose="020B0303060202020204" pitchFamily="34" charset="0"/>
            </a:endParaRPr>
          </a:p>
          <a:p>
            <a:pPr algn="r" rtl="1"/>
            <a:endParaRPr lang="ar-IQ" sz="1600" b="1" dirty="0">
              <a:solidFill>
                <a:schemeClr val="tx1">
                  <a:lumMod val="50000"/>
                  <a:lumOff val="50000"/>
                </a:schemeClr>
              </a:solidFill>
              <a:latin typeface="SimplifiedArabic-Bold"/>
              <a:cs typeface="AirArabia" panose="020B0303060202020204" pitchFamily="34" charset="0"/>
            </a:endParaRPr>
          </a:p>
          <a:p>
            <a:pPr algn="r" rtl="1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6" name="Freeform 45">
            <a:extLst>
              <a:ext uri="{FF2B5EF4-FFF2-40B4-BE49-F238E27FC236}">
                <a16:creationId xmlns:a16="http://schemas.microsoft.com/office/drawing/2014/main" id="{8C6BCB8D-F494-430D-B47C-EDE7F234720A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979616" y="4207720"/>
            <a:ext cx="444810" cy="421244"/>
          </a:xfrm>
          <a:custGeom>
            <a:avLst/>
            <a:gdLst>
              <a:gd name="T0" fmla="*/ 112 w 128"/>
              <a:gd name="T1" fmla="*/ 16 h 120"/>
              <a:gd name="T2" fmla="*/ 88 w 128"/>
              <a:gd name="T3" fmla="*/ 16 h 120"/>
              <a:gd name="T4" fmla="*/ 88 w 128"/>
              <a:gd name="T5" fmla="*/ 8 h 120"/>
              <a:gd name="T6" fmla="*/ 80 w 128"/>
              <a:gd name="T7" fmla="*/ 0 h 120"/>
              <a:gd name="T8" fmla="*/ 48 w 128"/>
              <a:gd name="T9" fmla="*/ 0 h 120"/>
              <a:gd name="T10" fmla="*/ 40 w 128"/>
              <a:gd name="T11" fmla="*/ 8 h 120"/>
              <a:gd name="T12" fmla="*/ 40 w 128"/>
              <a:gd name="T13" fmla="*/ 16 h 120"/>
              <a:gd name="T14" fmla="*/ 16 w 128"/>
              <a:gd name="T15" fmla="*/ 16 h 120"/>
              <a:gd name="T16" fmla="*/ 0 w 128"/>
              <a:gd name="T17" fmla="*/ 32 h 120"/>
              <a:gd name="T18" fmla="*/ 0 w 128"/>
              <a:gd name="T19" fmla="*/ 104 h 120"/>
              <a:gd name="T20" fmla="*/ 16 w 128"/>
              <a:gd name="T21" fmla="*/ 120 h 120"/>
              <a:gd name="T22" fmla="*/ 112 w 128"/>
              <a:gd name="T23" fmla="*/ 120 h 120"/>
              <a:gd name="T24" fmla="*/ 128 w 128"/>
              <a:gd name="T25" fmla="*/ 104 h 120"/>
              <a:gd name="T26" fmla="*/ 128 w 128"/>
              <a:gd name="T27" fmla="*/ 32 h 120"/>
              <a:gd name="T28" fmla="*/ 112 w 128"/>
              <a:gd name="T29" fmla="*/ 16 h 120"/>
              <a:gd name="T30" fmla="*/ 48 w 128"/>
              <a:gd name="T31" fmla="*/ 12 h 120"/>
              <a:gd name="T32" fmla="*/ 52 w 128"/>
              <a:gd name="T33" fmla="*/ 8 h 120"/>
              <a:gd name="T34" fmla="*/ 76 w 128"/>
              <a:gd name="T35" fmla="*/ 8 h 120"/>
              <a:gd name="T36" fmla="*/ 80 w 128"/>
              <a:gd name="T37" fmla="*/ 12 h 120"/>
              <a:gd name="T38" fmla="*/ 80 w 128"/>
              <a:gd name="T39" fmla="*/ 16 h 120"/>
              <a:gd name="T40" fmla="*/ 48 w 128"/>
              <a:gd name="T41" fmla="*/ 16 h 120"/>
              <a:gd name="T42" fmla="*/ 48 w 128"/>
              <a:gd name="T43" fmla="*/ 12 h 120"/>
              <a:gd name="T44" fmla="*/ 120 w 128"/>
              <a:gd name="T45" fmla="*/ 104 h 120"/>
              <a:gd name="T46" fmla="*/ 112 w 128"/>
              <a:gd name="T47" fmla="*/ 112 h 120"/>
              <a:gd name="T48" fmla="*/ 16 w 128"/>
              <a:gd name="T49" fmla="*/ 112 h 120"/>
              <a:gd name="T50" fmla="*/ 8 w 128"/>
              <a:gd name="T51" fmla="*/ 104 h 120"/>
              <a:gd name="T52" fmla="*/ 8 w 128"/>
              <a:gd name="T53" fmla="*/ 60 h 120"/>
              <a:gd name="T54" fmla="*/ 49 w 128"/>
              <a:gd name="T55" fmla="*/ 60 h 120"/>
              <a:gd name="T56" fmla="*/ 48 w 128"/>
              <a:gd name="T57" fmla="*/ 64 h 120"/>
              <a:gd name="T58" fmla="*/ 64 w 128"/>
              <a:gd name="T59" fmla="*/ 80 h 120"/>
              <a:gd name="T60" fmla="*/ 80 w 128"/>
              <a:gd name="T61" fmla="*/ 64 h 120"/>
              <a:gd name="T62" fmla="*/ 79 w 128"/>
              <a:gd name="T63" fmla="*/ 60 h 120"/>
              <a:gd name="T64" fmla="*/ 120 w 128"/>
              <a:gd name="T65" fmla="*/ 60 h 120"/>
              <a:gd name="T66" fmla="*/ 120 w 128"/>
              <a:gd name="T67" fmla="*/ 104 h 120"/>
              <a:gd name="T68" fmla="*/ 56 w 128"/>
              <a:gd name="T69" fmla="*/ 64 h 120"/>
              <a:gd name="T70" fmla="*/ 57 w 128"/>
              <a:gd name="T71" fmla="*/ 60 h 120"/>
              <a:gd name="T72" fmla="*/ 71 w 128"/>
              <a:gd name="T73" fmla="*/ 60 h 120"/>
              <a:gd name="T74" fmla="*/ 72 w 128"/>
              <a:gd name="T75" fmla="*/ 64 h 120"/>
              <a:gd name="T76" fmla="*/ 64 w 128"/>
              <a:gd name="T77" fmla="*/ 72 h 120"/>
              <a:gd name="T78" fmla="*/ 56 w 128"/>
              <a:gd name="T79" fmla="*/ 64 h 120"/>
              <a:gd name="T80" fmla="*/ 120 w 128"/>
              <a:gd name="T81" fmla="*/ 52 h 120"/>
              <a:gd name="T82" fmla="*/ 8 w 128"/>
              <a:gd name="T83" fmla="*/ 52 h 120"/>
              <a:gd name="T84" fmla="*/ 8 w 128"/>
              <a:gd name="T85" fmla="*/ 32 h 120"/>
              <a:gd name="T86" fmla="*/ 16 w 128"/>
              <a:gd name="T87" fmla="*/ 24 h 120"/>
              <a:gd name="T88" fmla="*/ 112 w 128"/>
              <a:gd name="T89" fmla="*/ 24 h 120"/>
              <a:gd name="T90" fmla="*/ 120 w 128"/>
              <a:gd name="T91" fmla="*/ 32 h 120"/>
              <a:gd name="T92" fmla="*/ 120 w 128"/>
              <a:gd name="T93" fmla="*/ 5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28" h="120">
                <a:moveTo>
                  <a:pt x="112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"/>
                  <a:pt x="84" y="0"/>
                  <a:pt x="8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0" y="4"/>
                  <a:pt x="40" y="8"/>
                </a:cubicBezTo>
                <a:cubicBezTo>
                  <a:pt x="40" y="16"/>
                  <a:pt x="40" y="16"/>
                  <a:pt x="40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13"/>
                  <a:pt x="7" y="120"/>
                  <a:pt x="16" y="120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121" y="120"/>
                  <a:pt x="128" y="113"/>
                  <a:pt x="128" y="104"/>
                </a:cubicBezTo>
                <a:cubicBezTo>
                  <a:pt x="128" y="32"/>
                  <a:pt x="128" y="32"/>
                  <a:pt x="128" y="32"/>
                </a:cubicBezTo>
                <a:cubicBezTo>
                  <a:pt x="128" y="23"/>
                  <a:pt x="121" y="16"/>
                  <a:pt x="112" y="16"/>
                </a:cubicBezTo>
                <a:close/>
                <a:moveTo>
                  <a:pt x="48" y="12"/>
                </a:moveTo>
                <a:cubicBezTo>
                  <a:pt x="48" y="10"/>
                  <a:pt x="50" y="8"/>
                  <a:pt x="52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8" y="8"/>
                  <a:pt x="80" y="10"/>
                  <a:pt x="80" y="12"/>
                </a:cubicBezTo>
                <a:cubicBezTo>
                  <a:pt x="80" y="16"/>
                  <a:pt x="80" y="16"/>
                  <a:pt x="80" y="16"/>
                </a:cubicBezTo>
                <a:cubicBezTo>
                  <a:pt x="48" y="16"/>
                  <a:pt x="48" y="16"/>
                  <a:pt x="48" y="16"/>
                </a:cubicBezTo>
                <a:lnTo>
                  <a:pt x="48" y="12"/>
                </a:lnTo>
                <a:close/>
                <a:moveTo>
                  <a:pt x="120" y="104"/>
                </a:moveTo>
                <a:cubicBezTo>
                  <a:pt x="120" y="108"/>
                  <a:pt x="116" y="112"/>
                  <a:pt x="112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2" y="112"/>
                  <a:pt x="8" y="108"/>
                  <a:pt x="8" y="104"/>
                </a:cubicBezTo>
                <a:cubicBezTo>
                  <a:pt x="8" y="60"/>
                  <a:pt x="8" y="60"/>
                  <a:pt x="8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8" y="61"/>
                  <a:pt x="48" y="63"/>
                  <a:pt x="48" y="64"/>
                </a:cubicBezTo>
                <a:cubicBezTo>
                  <a:pt x="48" y="73"/>
                  <a:pt x="55" y="80"/>
                  <a:pt x="64" y="80"/>
                </a:cubicBezTo>
                <a:cubicBezTo>
                  <a:pt x="73" y="80"/>
                  <a:pt x="80" y="73"/>
                  <a:pt x="80" y="64"/>
                </a:cubicBezTo>
                <a:cubicBezTo>
                  <a:pt x="80" y="63"/>
                  <a:pt x="80" y="61"/>
                  <a:pt x="79" y="60"/>
                </a:cubicBezTo>
                <a:cubicBezTo>
                  <a:pt x="120" y="60"/>
                  <a:pt x="120" y="60"/>
                  <a:pt x="120" y="60"/>
                </a:cubicBezTo>
                <a:lnTo>
                  <a:pt x="120" y="104"/>
                </a:lnTo>
                <a:close/>
                <a:moveTo>
                  <a:pt x="56" y="64"/>
                </a:moveTo>
                <a:cubicBezTo>
                  <a:pt x="56" y="63"/>
                  <a:pt x="56" y="61"/>
                  <a:pt x="57" y="60"/>
                </a:cubicBezTo>
                <a:cubicBezTo>
                  <a:pt x="71" y="60"/>
                  <a:pt x="71" y="60"/>
                  <a:pt x="71" y="60"/>
                </a:cubicBezTo>
                <a:cubicBezTo>
                  <a:pt x="72" y="61"/>
                  <a:pt x="72" y="63"/>
                  <a:pt x="72" y="64"/>
                </a:cubicBezTo>
                <a:cubicBezTo>
                  <a:pt x="72" y="68"/>
                  <a:pt x="68" y="72"/>
                  <a:pt x="64" y="72"/>
                </a:cubicBezTo>
                <a:cubicBezTo>
                  <a:pt x="60" y="72"/>
                  <a:pt x="56" y="68"/>
                  <a:pt x="56" y="64"/>
                </a:cubicBezTo>
                <a:close/>
                <a:moveTo>
                  <a:pt x="120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16" y="24"/>
                  <a:pt x="120" y="28"/>
                  <a:pt x="120" y="32"/>
                </a:cubicBezTo>
                <a:lnTo>
                  <a:pt x="120" y="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C435C3A9-797B-40FF-B9D7-B43FF7B92247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945001" y="3167442"/>
            <a:ext cx="479425" cy="423862"/>
          </a:xfrm>
          <a:custGeom>
            <a:avLst/>
            <a:gdLst>
              <a:gd name="T0" fmla="*/ 112 w 128"/>
              <a:gd name="T1" fmla="*/ 60 h 112"/>
              <a:gd name="T2" fmla="*/ 104 w 128"/>
              <a:gd name="T3" fmla="*/ 60 h 112"/>
              <a:gd name="T4" fmla="*/ 104 w 128"/>
              <a:gd name="T5" fmla="*/ 16 h 112"/>
              <a:gd name="T6" fmla="*/ 88 w 128"/>
              <a:gd name="T7" fmla="*/ 0 h 112"/>
              <a:gd name="T8" fmla="*/ 40 w 128"/>
              <a:gd name="T9" fmla="*/ 0 h 112"/>
              <a:gd name="T10" fmla="*/ 24 w 128"/>
              <a:gd name="T11" fmla="*/ 16 h 112"/>
              <a:gd name="T12" fmla="*/ 24 w 128"/>
              <a:gd name="T13" fmla="*/ 60 h 112"/>
              <a:gd name="T14" fmla="*/ 16 w 128"/>
              <a:gd name="T15" fmla="*/ 60 h 112"/>
              <a:gd name="T16" fmla="*/ 0 w 128"/>
              <a:gd name="T17" fmla="*/ 76 h 112"/>
              <a:gd name="T18" fmla="*/ 0 w 128"/>
              <a:gd name="T19" fmla="*/ 84 h 112"/>
              <a:gd name="T20" fmla="*/ 16 w 128"/>
              <a:gd name="T21" fmla="*/ 100 h 112"/>
              <a:gd name="T22" fmla="*/ 25 w 128"/>
              <a:gd name="T23" fmla="*/ 100 h 112"/>
              <a:gd name="T24" fmla="*/ 40 w 128"/>
              <a:gd name="T25" fmla="*/ 112 h 112"/>
              <a:gd name="T26" fmla="*/ 88 w 128"/>
              <a:gd name="T27" fmla="*/ 112 h 112"/>
              <a:gd name="T28" fmla="*/ 103 w 128"/>
              <a:gd name="T29" fmla="*/ 100 h 112"/>
              <a:gd name="T30" fmla="*/ 112 w 128"/>
              <a:gd name="T31" fmla="*/ 100 h 112"/>
              <a:gd name="T32" fmla="*/ 128 w 128"/>
              <a:gd name="T33" fmla="*/ 84 h 112"/>
              <a:gd name="T34" fmla="*/ 128 w 128"/>
              <a:gd name="T35" fmla="*/ 76 h 112"/>
              <a:gd name="T36" fmla="*/ 112 w 128"/>
              <a:gd name="T37" fmla="*/ 60 h 112"/>
              <a:gd name="T38" fmla="*/ 32 w 128"/>
              <a:gd name="T39" fmla="*/ 16 h 112"/>
              <a:gd name="T40" fmla="*/ 40 w 128"/>
              <a:gd name="T41" fmla="*/ 8 h 112"/>
              <a:gd name="T42" fmla="*/ 88 w 128"/>
              <a:gd name="T43" fmla="*/ 8 h 112"/>
              <a:gd name="T44" fmla="*/ 96 w 128"/>
              <a:gd name="T45" fmla="*/ 16 h 112"/>
              <a:gd name="T46" fmla="*/ 96 w 128"/>
              <a:gd name="T47" fmla="*/ 60 h 112"/>
              <a:gd name="T48" fmla="*/ 32 w 128"/>
              <a:gd name="T49" fmla="*/ 60 h 112"/>
              <a:gd name="T50" fmla="*/ 32 w 128"/>
              <a:gd name="T51" fmla="*/ 16 h 112"/>
              <a:gd name="T52" fmla="*/ 88 w 128"/>
              <a:gd name="T53" fmla="*/ 104 h 112"/>
              <a:gd name="T54" fmla="*/ 40 w 128"/>
              <a:gd name="T55" fmla="*/ 104 h 112"/>
              <a:gd name="T56" fmla="*/ 32 w 128"/>
              <a:gd name="T57" fmla="*/ 96 h 112"/>
              <a:gd name="T58" fmla="*/ 40 w 128"/>
              <a:gd name="T59" fmla="*/ 88 h 112"/>
              <a:gd name="T60" fmla="*/ 88 w 128"/>
              <a:gd name="T61" fmla="*/ 88 h 112"/>
              <a:gd name="T62" fmla="*/ 96 w 128"/>
              <a:gd name="T63" fmla="*/ 96 h 112"/>
              <a:gd name="T64" fmla="*/ 88 w 128"/>
              <a:gd name="T65" fmla="*/ 104 h 112"/>
              <a:gd name="T66" fmla="*/ 120 w 128"/>
              <a:gd name="T67" fmla="*/ 84 h 112"/>
              <a:gd name="T68" fmla="*/ 112 w 128"/>
              <a:gd name="T69" fmla="*/ 92 h 112"/>
              <a:gd name="T70" fmla="*/ 103 w 128"/>
              <a:gd name="T71" fmla="*/ 92 h 112"/>
              <a:gd name="T72" fmla="*/ 88 w 128"/>
              <a:gd name="T73" fmla="*/ 80 h 112"/>
              <a:gd name="T74" fmla="*/ 40 w 128"/>
              <a:gd name="T75" fmla="*/ 80 h 112"/>
              <a:gd name="T76" fmla="*/ 25 w 128"/>
              <a:gd name="T77" fmla="*/ 92 h 112"/>
              <a:gd name="T78" fmla="*/ 16 w 128"/>
              <a:gd name="T79" fmla="*/ 92 h 112"/>
              <a:gd name="T80" fmla="*/ 8 w 128"/>
              <a:gd name="T81" fmla="*/ 84 h 112"/>
              <a:gd name="T82" fmla="*/ 8 w 128"/>
              <a:gd name="T83" fmla="*/ 76 h 112"/>
              <a:gd name="T84" fmla="*/ 16 w 128"/>
              <a:gd name="T85" fmla="*/ 68 h 112"/>
              <a:gd name="T86" fmla="*/ 112 w 128"/>
              <a:gd name="T87" fmla="*/ 68 h 112"/>
              <a:gd name="T88" fmla="*/ 120 w 128"/>
              <a:gd name="T89" fmla="*/ 76 h 112"/>
              <a:gd name="T90" fmla="*/ 120 w 128"/>
              <a:gd name="T91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8" h="112">
                <a:moveTo>
                  <a:pt x="112" y="60"/>
                </a:moveTo>
                <a:cubicBezTo>
                  <a:pt x="104" y="60"/>
                  <a:pt x="104" y="60"/>
                  <a:pt x="104" y="60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1" y="0"/>
                  <a:pt x="24" y="7"/>
                  <a:pt x="24" y="16"/>
                </a:cubicBezTo>
                <a:cubicBezTo>
                  <a:pt x="24" y="16"/>
                  <a:pt x="24" y="57"/>
                  <a:pt x="24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7" y="60"/>
                  <a:pt x="0" y="67"/>
                  <a:pt x="0" y="76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3"/>
                  <a:pt x="7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6" y="107"/>
                  <a:pt x="33" y="112"/>
                  <a:pt x="40" y="112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5" y="112"/>
                  <a:pt x="102" y="107"/>
                  <a:pt x="103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21" y="100"/>
                  <a:pt x="128" y="93"/>
                  <a:pt x="128" y="84"/>
                </a:cubicBezTo>
                <a:cubicBezTo>
                  <a:pt x="128" y="76"/>
                  <a:pt x="128" y="76"/>
                  <a:pt x="128" y="76"/>
                </a:cubicBezTo>
                <a:cubicBezTo>
                  <a:pt x="128" y="67"/>
                  <a:pt x="121" y="60"/>
                  <a:pt x="112" y="60"/>
                </a:cubicBezTo>
                <a:close/>
                <a:moveTo>
                  <a:pt x="32" y="16"/>
                </a:moveTo>
                <a:cubicBezTo>
                  <a:pt x="32" y="12"/>
                  <a:pt x="36" y="8"/>
                  <a:pt x="40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92" y="8"/>
                  <a:pt x="96" y="12"/>
                  <a:pt x="96" y="16"/>
                </a:cubicBezTo>
                <a:cubicBezTo>
                  <a:pt x="96" y="60"/>
                  <a:pt x="96" y="60"/>
                  <a:pt x="96" y="60"/>
                </a:cubicBezTo>
                <a:cubicBezTo>
                  <a:pt x="32" y="60"/>
                  <a:pt x="32" y="60"/>
                  <a:pt x="32" y="60"/>
                </a:cubicBezTo>
                <a:lnTo>
                  <a:pt x="32" y="16"/>
                </a:lnTo>
                <a:close/>
                <a:moveTo>
                  <a:pt x="88" y="104"/>
                </a:moveTo>
                <a:cubicBezTo>
                  <a:pt x="40" y="104"/>
                  <a:pt x="40" y="104"/>
                  <a:pt x="40" y="104"/>
                </a:cubicBezTo>
                <a:cubicBezTo>
                  <a:pt x="36" y="104"/>
                  <a:pt x="32" y="100"/>
                  <a:pt x="32" y="96"/>
                </a:cubicBezTo>
                <a:cubicBezTo>
                  <a:pt x="32" y="92"/>
                  <a:pt x="36" y="88"/>
                  <a:pt x="40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92" y="88"/>
                  <a:pt x="96" y="92"/>
                  <a:pt x="96" y="96"/>
                </a:cubicBezTo>
                <a:cubicBezTo>
                  <a:pt x="96" y="100"/>
                  <a:pt x="92" y="104"/>
                  <a:pt x="88" y="104"/>
                </a:cubicBezTo>
                <a:close/>
                <a:moveTo>
                  <a:pt x="120" y="84"/>
                </a:moveTo>
                <a:cubicBezTo>
                  <a:pt x="120" y="88"/>
                  <a:pt x="116" y="92"/>
                  <a:pt x="112" y="92"/>
                </a:cubicBezTo>
                <a:cubicBezTo>
                  <a:pt x="103" y="92"/>
                  <a:pt x="103" y="92"/>
                  <a:pt x="103" y="92"/>
                </a:cubicBezTo>
                <a:cubicBezTo>
                  <a:pt x="102" y="85"/>
                  <a:pt x="95" y="80"/>
                  <a:pt x="88" y="80"/>
                </a:cubicBezTo>
                <a:cubicBezTo>
                  <a:pt x="40" y="80"/>
                  <a:pt x="40" y="80"/>
                  <a:pt x="40" y="80"/>
                </a:cubicBezTo>
                <a:cubicBezTo>
                  <a:pt x="33" y="80"/>
                  <a:pt x="26" y="85"/>
                  <a:pt x="25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2" y="92"/>
                  <a:pt x="8" y="88"/>
                  <a:pt x="8" y="84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2"/>
                  <a:pt x="12" y="68"/>
                  <a:pt x="16" y="68"/>
                </a:cubicBezTo>
                <a:cubicBezTo>
                  <a:pt x="112" y="68"/>
                  <a:pt x="112" y="68"/>
                  <a:pt x="112" y="68"/>
                </a:cubicBezTo>
                <a:cubicBezTo>
                  <a:pt x="116" y="68"/>
                  <a:pt x="120" y="72"/>
                  <a:pt x="120" y="76"/>
                </a:cubicBezTo>
                <a:lnTo>
                  <a:pt x="120" y="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DC247D-D0EA-4F64-9BC8-4BE115449751}"/>
              </a:ext>
            </a:extLst>
          </p:cNvPr>
          <p:cNvSpPr txBox="1"/>
          <p:nvPr/>
        </p:nvSpPr>
        <p:spPr>
          <a:xfrm flipH="1">
            <a:off x="5805024" y="4207721"/>
            <a:ext cx="484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مجلس معايير المحاسبة المالية    </a:t>
            </a:r>
            <a:r>
              <a:rPr lang="en-US" sz="1800" b="1" i="0" u="none" strike="noStrike" baseline="0" dirty="0">
                <a:latin typeface="SimplifiedArabic-Bold"/>
              </a:rPr>
              <a:t>(FASB)</a:t>
            </a:r>
            <a:r>
              <a:rPr lang="ar-IQ" sz="1800" b="1" i="0" u="none" strike="noStrike" baseline="0" dirty="0">
                <a:latin typeface="SimplifiedArabic-Bold"/>
              </a:rPr>
              <a:t>   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Freeform 40">
            <a:extLst>
              <a:ext uri="{FF2B5EF4-FFF2-40B4-BE49-F238E27FC236}">
                <a16:creationId xmlns:a16="http://schemas.microsoft.com/office/drawing/2014/main" id="{7450E076-5D4A-4D5C-91D3-4AC84ACDEF55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1003738" y="5214257"/>
            <a:ext cx="420688" cy="484188"/>
          </a:xfrm>
          <a:custGeom>
            <a:avLst/>
            <a:gdLst>
              <a:gd name="T0" fmla="*/ 84 w 112"/>
              <a:gd name="T1" fmla="*/ 76 h 128"/>
              <a:gd name="T2" fmla="*/ 28 w 112"/>
              <a:gd name="T3" fmla="*/ 76 h 128"/>
              <a:gd name="T4" fmla="*/ 24 w 112"/>
              <a:gd name="T5" fmla="*/ 80 h 128"/>
              <a:gd name="T6" fmla="*/ 28 w 112"/>
              <a:gd name="T7" fmla="*/ 84 h 128"/>
              <a:gd name="T8" fmla="*/ 84 w 112"/>
              <a:gd name="T9" fmla="*/ 84 h 128"/>
              <a:gd name="T10" fmla="*/ 88 w 112"/>
              <a:gd name="T11" fmla="*/ 80 h 128"/>
              <a:gd name="T12" fmla="*/ 84 w 112"/>
              <a:gd name="T13" fmla="*/ 76 h 128"/>
              <a:gd name="T14" fmla="*/ 84 w 112"/>
              <a:gd name="T15" fmla="*/ 96 h 128"/>
              <a:gd name="T16" fmla="*/ 28 w 112"/>
              <a:gd name="T17" fmla="*/ 96 h 128"/>
              <a:gd name="T18" fmla="*/ 24 w 112"/>
              <a:gd name="T19" fmla="*/ 100 h 128"/>
              <a:gd name="T20" fmla="*/ 28 w 112"/>
              <a:gd name="T21" fmla="*/ 104 h 128"/>
              <a:gd name="T22" fmla="*/ 84 w 112"/>
              <a:gd name="T23" fmla="*/ 104 h 128"/>
              <a:gd name="T24" fmla="*/ 88 w 112"/>
              <a:gd name="T25" fmla="*/ 100 h 128"/>
              <a:gd name="T26" fmla="*/ 84 w 112"/>
              <a:gd name="T27" fmla="*/ 96 h 128"/>
              <a:gd name="T28" fmla="*/ 96 w 112"/>
              <a:gd name="T29" fmla="*/ 16 h 128"/>
              <a:gd name="T30" fmla="*/ 84 w 112"/>
              <a:gd name="T31" fmla="*/ 16 h 128"/>
              <a:gd name="T32" fmla="*/ 84 w 112"/>
              <a:gd name="T33" fmla="*/ 8 h 128"/>
              <a:gd name="T34" fmla="*/ 73 w 112"/>
              <a:gd name="T35" fmla="*/ 8 h 128"/>
              <a:gd name="T36" fmla="*/ 56 w 112"/>
              <a:gd name="T37" fmla="*/ 0 h 128"/>
              <a:gd name="T38" fmla="*/ 39 w 112"/>
              <a:gd name="T39" fmla="*/ 8 h 128"/>
              <a:gd name="T40" fmla="*/ 28 w 112"/>
              <a:gd name="T41" fmla="*/ 8 h 128"/>
              <a:gd name="T42" fmla="*/ 28 w 112"/>
              <a:gd name="T43" fmla="*/ 16 h 128"/>
              <a:gd name="T44" fmla="*/ 16 w 112"/>
              <a:gd name="T45" fmla="*/ 16 h 128"/>
              <a:gd name="T46" fmla="*/ 0 w 112"/>
              <a:gd name="T47" fmla="*/ 32 h 128"/>
              <a:gd name="T48" fmla="*/ 0 w 112"/>
              <a:gd name="T49" fmla="*/ 112 h 128"/>
              <a:gd name="T50" fmla="*/ 16 w 112"/>
              <a:gd name="T51" fmla="*/ 128 h 128"/>
              <a:gd name="T52" fmla="*/ 96 w 112"/>
              <a:gd name="T53" fmla="*/ 128 h 128"/>
              <a:gd name="T54" fmla="*/ 112 w 112"/>
              <a:gd name="T55" fmla="*/ 112 h 128"/>
              <a:gd name="T56" fmla="*/ 112 w 112"/>
              <a:gd name="T57" fmla="*/ 32 h 128"/>
              <a:gd name="T58" fmla="*/ 96 w 112"/>
              <a:gd name="T59" fmla="*/ 16 h 128"/>
              <a:gd name="T60" fmla="*/ 36 w 112"/>
              <a:gd name="T61" fmla="*/ 16 h 128"/>
              <a:gd name="T62" fmla="*/ 45 w 112"/>
              <a:gd name="T63" fmla="*/ 16 h 128"/>
              <a:gd name="T64" fmla="*/ 56 w 112"/>
              <a:gd name="T65" fmla="*/ 8 h 128"/>
              <a:gd name="T66" fmla="*/ 67 w 112"/>
              <a:gd name="T67" fmla="*/ 16 h 128"/>
              <a:gd name="T68" fmla="*/ 76 w 112"/>
              <a:gd name="T69" fmla="*/ 16 h 128"/>
              <a:gd name="T70" fmla="*/ 76 w 112"/>
              <a:gd name="T71" fmla="*/ 32 h 128"/>
              <a:gd name="T72" fmla="*/ 36 w 112"/>
              <a:gd name="T73" fmla="*/ 32 h 128"/>
              <a:gd name="T74" fmla="*/ 36 w 112"/>
              <a:gd name="T75" fmla="*/ 16 h 128"/>
              <a:gd name="T76" fmla="*/ 104 w 112"/>
              <a:gd name="T77" fmla="*/ 112 h 128"/>
              <a:gd name="T78" fmla="*/ 96 w 112"/>
              <a:gd name="T79" fmla="*/ 120 h 128"/>
              <a:gd name="T80" fmla="*/ 16 w 112"/>
              <a:gd name="T81" fmla="*/ 120 h 128"/>
              <a:gd name="T82" fmla="*/ 8 w 112"/>
              <a:gd name="T83" fmla="*/ 112 h 128"/>
              <a:gd name="T84" fmla="*/ 8 w 112"/>
              <a:gd name="T85" fmla="*/ 32 h 128"/>
              <a:gd name="T86" fmla="*/ 16 w 112"/>
              <a:gd name="T87" fmla="*/ 24 h 128"/>
              <a:gd name="T88" fmla="*/ 28 w 112"/>
              <a:gd name="T89" fmla="*/ 24 h 128"/>
              <a:gd name="T90" fmla="*/ 28 w 112"/>
              <a:gd name="T91" fmla="*/ 40 h 128"/>
              <a:gd name="T92" fmla="*/ 84 w 112"/>
              <a:gd name="T93" fmla="*/ 40 h 128"/>
              <a:gd name="T94" fmla="*/ 84 w 112"/>
              <a:gd name="T95" fmla="*/ 24 h 128"/>
              <a:gd name="T96" fmla="*/ 96 w 112"/>
              <a:gd name="T97" fmla="*/ 24 h 128"/>
              <a:gd name="T98" fmla="*/ 104 w 112"/>
              <a:gd name="T99" fmla="*/ 32 h 128"/>
              <a:gd name="T100" fmla="*/ 104 w 112"/>
              <a:gd name="T101" fmla="*/ 112 h 128"/>
              <a:gd name="T102" fmla="*/ 84 w 112"/>
              <a:gd name="T103" fmla="*/ 56 h 128"/>
              <a:gd name="T104" fmla="*/ 28 w 112"/>
              <a:gd name="T105" fmla="*/ 56 h 128"/>
              <a:gd name="T106" fmla="*/ 24 w 112"/>
              <a:gd name="T107" fmla="*/ 60 h 128"/>
              <a:gd name="T108" fmla="*/ 28 w 112"/>
              <a:gd name="T109" fmla="*/ 64 h 128"/>
              <a:gd name="T110" fmla="*/ 84 w 112"/>
              <a:gd name="T111" fmla="*/ 64 h 128"/>
              <a:gd name="T112" fmla="*/ 88 w 112"/>
              <a:gd name="T113" fmla="*/ 60 h 128"/>
              <a:gd name="T114" fmla="*/ 84 w 112"/>
              <a:gd name="T115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12" h="128">
                <a:moveTo>
                  <a:pt x="84" y="76"/>
                </a:moveTo>
                <a:cubicBezTo>
                  <a:pt x="28" y="76"/>
                  <a:pt x="28" y="76"/>
                  <a:pt x="28" y="76"/>
                </a:cubicBezTo>
                <a:cubicBezTo>
                  <a:pt x="26" y="76"/>
                  <a:pt x="24" y="78"/>
                  <a:pt x="24" y="80"/>
                </a:cubicBezTo>
                <a:cubicBezTo>
                  <a:pt x="24" y="82"/>
                  <a:pt x="26" y="84"/>
                  <a:pt x="28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6" y="84"/>
                  <a:pt x="88" y="82"/>
                  <a:pt x="88" y="80"/>
                </a:cubicBezTo>
                <a:cubicBezTo>
                  <a:pt x="88" y="78"/>
                  <a:pt x="86" y="76"/>
                  <a:pt x="84" y="76"/>
                </a:cubicBezTo>
                <a:close/>
                <a:moveTo>
                  <a:pt x="84" y="96"/>
                </a:moveTo>
                <a:cubicBezTo>
                  <a:pt x="28" y="96"/>
                  <a:pt x="28" y="96"/>
                  <a:pt x="28" y="96"/>
                </a:cubicBezTo>
                <a:cubicBezTo>
                  <a:pt x="26" y="96"/>
                  <a:pt x="24" y="98"/>
                  <a:pt x="24" y="100"/>
                </a:cubicBezTo>
                <a:cubicBezTo>
                  <a:pt x="24" y="102"/>
                  <a:pt x="26" y="104"/>
                  <a:pt x="28" y="104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86" y="104"/>
                  <a:pt x="88" y="102"/>
                  <a:pt x="88" y="100"/>
                </a:cubicBezTo>
                <a:cubicBezTo>
                  <a:pt x="88" y="98"/>
                  <a:pt x="86" y="96"/>
                  <a:pt x="84" y="96"/>
                </a:cubicBezTo>
                <a:close/>
                <a:moveTo>
                  <a:pt x="96" y="16"/>
                </a:moveTo>
                <a:cubicBezTo>
                  <a:pt x="84" y="16"/>
                  <a:pt x="84" y="16"/>
                  <a:pt x="84" y="16"/>
                </a:cubicBezTo>
                <a:cubicBezTo>
                  <a:pt x="84" y="8"/>
                  <a:pt x="84" y="8"/>
                  <a:pt x="84" y="8"/>
                </a:cubicBezTo>
                <a:cubicBezTo>
                  <a:pt x="73" y="8"/>
                  <a:pt x="73" y="8"/>
                  <a:pt x="73" y="8"/>
                </a:cubicBezTo>
                <a:cubicBezTo>
                  <a:pt x="70" y="3"/>
                  <a:pt x="63" y="0"/>
                  <a:pt x="56" y="0"/>
                </a:cubicBezTo>
                <a:cubicBezTo>
                  <a:pt x="49" y="0"/>
                  <a:pt x="42" y="3"/>
                  <a:pt x="39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28" y="16"/>
                  <a:pt x="28" y="16"/>
                  <a:pt x="28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96" y="128"/>
                  <a:pt x="96" y="128"/>
                  <a:pt x="96" y="128"/>
                </a:cubicBezTo>
                <a:cubicBezTo>
                  <a:pt x="105" y="128"/>
                  <a:pt x="112" y="121"/>
                  <a:pt x="112" y="112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12" y="23"/>
                  <a:pt x="105" y="16"/>
                  <a:pt x="96" y="16"/>
                </a:cubicBezTo>
                <a:close/>
                <a:moveTo>
                  <a:pt x="36" y="16"/>
                </a:moveTo>
                <a:cubicBezTo>
                  <a:pt x="45" y="16"/>
                  <a:pt x="45" y="16"/>
                  <a:pt x="45" y="16"/>
                </a:cubicBezTo>
                <a:cubicBezTo>
                  <a:pt x="45" y="12"/>
                  <a:pt x="50" y="8"/>
                  <a:pt x="56" y="8"/>
                </a:cubicBezTo>
                <a:cubicBezTo>
                  <a:pt x="62" y="8"/>
                  <a:pt x="67" y="12"/>
                  <a:pt x="67" y="16"/>
                </a:cubicBezTo>
                <a:cubicBezTo>
                  <a:pt x="76" y="16"/>
                  <a:pt x="76" y="16"/>
                  <a:pt x="76" y="16"/>
                </a:cubicBezTo>
                <a:cubicBezTo>
                  <a:pt x="76" y="32"/>
                  <a:pt x="76" y="32"/>
                  <a:pt x="76" y="32"/>
                </a:cubicBezTo>
                <a:cubicBezTo>
                  <a:pt x="36" y="32"/>
                  <a:pt x="36" y="32"/>
                  <a:pt x="36" y="32"/>
                </a:cubicBezTo>
                <a:lnTo>
                  <a:pt x="36" y="16"/>
                </a:lnTo>
                <a:close/>
                <a:moveTo>
                  <a:pt x="104" y="112"/>
                </a:moveTo>
                <a:cubicBezTo>
                  <a:pt x="104" y="116"/>
                  <a:pt x="100" y="120"/>
                  <a:pt x="96" y="120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12" y="120"/>
                  <a:pt x="8" y="116"/>
                  <a:pt x="8" y="11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28" y="24"/>
                  <a:pt x="28" y="24"/>
                  <a:pt x="28" y="24"/>
                </a:cubicBezTo>
                <a:cubicBezTo>
                  <a:pt x="28" y="40"/>
                  <a:pt x="28" y="40"/>
                  <a:pt x="28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4"/>
                  <a:pt x="84" y="24"/>
                  <a:pt x="84" y="24"/>
                </a:cubicBezTo>
                <a:cubicBezTo>
                  <a:pt x="96" y="24"/>
                  <a:pt x="96" y="24"/>
                  <a:pt x="96" y="24"/>
                </a:cubicBezTo>
                <a:cubicBezTo>
                  <a:pt x="100" y="24"/>
                  <a:pt x="104" y="28"/>
                  <a:pt x="104" y="32"/>
                </a:cubicBezTo>
                <a:lnTo>
                  <a:pt x="104" y="112"/>
                </a:lnTo>
                <a:close/>
                <a:moveTo>
                  <a:pt x="84" y="56"/>
                </a:moveTo>
                <a:cubicBezTo>
                  <a:pt x="28" y="56"/>
                  <a:pt x="28" y="56"/>
                  <a:pt x="28" y="56"/>
                </a:cubicBezTo>
                <a:cubicBezTo>
                  <a:pt x="26" y="56"/>
                  <a:pt x="24" y="58"/>
                  <a:pt x="24" y="60"/>
                </a:cubicBezTo>
                <a:cubicBezTo>
                  <a:pt x="24" y="62"/>
                  <a:pt x="26" y="64"/>
                  <a:pt x="28" y="64"/>
                </a:cubicBezTo>
                <a:cubicBezTo>
                  <a:pt x="84" y="64"/>
                  <a:pt x="84" y="64"/>
                  <a:pt x="84" y="64"/>
                </a:cubicBezTo>
                <a:cubicBezTo>
                  <a:pt x="86" y="64"/>
                  <a:pt x="88" y="62"/>
                  <a:pt x="88" y="60"/>
                </a:cubicBezTo>
                <a:cubicBezTo>
                  <a:pt x="88" y="58"/>
                  <a:pt x="86" y="56"/>
                  <a:pt x="84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EE31487-4342-4A4D-BD71-17532AAB1A3A}"/>
              </a:ext>
            </a:extLst>
          </p:cNvPr>
          <p:cNvSpPr txBox="1"/>
          <p:nvPr/>
        </p:nvSpPr>
        <p:spPr>
          <a:xfrm>
            <a:off x="4803743" y="53215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1800" b="1" i="0" u="none" strike="noStrike" baseline="0" dirty="0">
                <a:latin typeface="SimplifiedArabic-Bold"/>
              </a:rPr>
              <a:t>مجلس معايير المحاسبة الدولية (</a:t>
            </a:r>
            <a:r>
              <a:rPr lang="en-US" sz="1800" b="1" i="0" u="none" strike="noStrike" baseline="0" dirty="0">
                <a:latin typeface="SimplifiedArabic-Bold"/>
              </a:rPr>
              <a:t>IASB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9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890954B-9C7E-4D14-B782-F8C0365179BF}"/>
              </a:ext>
            </a:extLst>
          </p:cNvPr>
          <p:cNvSpPr/>
          <p:nvPr/>
        </p:nvSpPr>
        <p:spPr>
          <a:xfrm>
            <a:off x="6066799" y="212378"/>
            <a:ext cx="6128057" cy="6645421"/>
          </a:xfrm>
          <a:custGeom>
            <a:avLst/>
            <a:gdLst>
              <a:gd name="connsiteX0" fmla="*/ 1472707 w 6128057"/>
              <a:gd name="connsiteY0" fmla="*/ 4106282 h 6645421"/>
              <a:gd name="connsiteX1" fmla="*/ 1542145 w 6128057"/>
              <a:gd name="connsiteY1" fmla="*/ 4106282 h 6645421"/>
              <a:gd name="connsiteX2" fmla="*/ 69437 w 6128057"/>
              <a:gd name="connsiteY2" fmla="*/ 6645421 h 6645421"/>
              <a:gd name="connsiteX3" fmla="*/ 0 w 6128057"/>
              <a:gd name="connsiteY3" fmla="*/ 6645421 h 6645421"/>
              <a:gd name="connsiteX4" fmla="*/ 1613571 w 6128057"/>
              <a:gd name="connsiteY4" fmla="*/ 3018065 h 6645421"/>
              <a:gd name="connsiteX5" fmla="*/ 1993530 w 6128057"/>
              <a:gd name="connsiteY5" fmla="*/ 3679204 h 6645421"/>
              <a:gd name="connsiteX6" fmla="*/ 1924330 w 6128057"/>
              <a:gd name="connsiteY6" fmla="*/ 3679342 h 6645421"/>
              <a:gd name="connsiteX7" fmla="*/ 1857359 w 6128057"/>
              <a:gd name="connsiteY7" fmla="*/ 3562811 h 6645421"/>
              <a:gd name="connsiteX8" fmla="*/ 1542145 w 6128057"/>
              <a:gd name="connsiteY8" fmla="*/ 4106280 h 6645421"/>
              <a:gd name="connsiteX9" fmla="*/ 1472707 w 6128057"/>
              <a:gd name="connsiteY9" fmla="*/ 4106281 h 6645421"/>
              <a:gd name="connsiteX10" fmla="*/ 1822800 w 6128057"/>
              <a:gd name="connsiteY10" fmla="*/ 3502676 h 6645421"/>
              <a:gd name="connsiteX11" fmla="*/ 1578852 w 6128057"/>
              <a:gd name="connsiteY11" fmla="*/ 3078199 h 6645421"/>
              <a:gd name="connsiteX12" fmla="*/ 4123797 w 6128057"/>
              <a:gd name="connsiteY12" fmla="*/ 0 h 6645421"/>
              <a:gd name="connsiteX13" fmla="*/ 4158516 w 6128057"/>
              <a:gd name="connsiteY13" fmla="*/ 60135 h 6645421"/>
              <a:gd name="connsiteX14" fmla="*/ 3946091 w 6128057"/>
              <a:gd name="connsiteY14" fmla="*/ 429761 h 6645421"/>
              <a:gd name="connsiteX15" fmla="*/ 6128056 w 6128057"/>
              <a:gd name="connsiteY15" fmla="*/ 4191750 h 6645421"/>
              <a:gd name="connsiteX16" fmla="*/ 6128057 w 6128057"/>
              <a:gd name="connsiteY16" fmla="*/ 4311471 h 6645421"/>
              <a:gd name="connsiteX17" fmla="*/ 3911531 w 6128057"/>
              <a:gd name="connsiteY17" fmla="*/ 489897 h 6645421"/>
              <a:gd name="connsiteX18" fmla="*/ 3813038 w 6128057"/>
              <a:gd name="connsiteY18" fmla="*/ 661278 h 6645421"/>
              <a:gd name="connsiteX19" fmla="*/ 3743838 w 6128057"/>
              <a:gd name="connsiteY19" fmla="*/ 661140 h 664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128057" h="6645421">
                <a:moveTo>
                  <a:pt x="1472707" y="4106282"/>
                </a:moveTo>
                <a:lnTo>
                  <a:pt x="1542145" y="4106282"/>
                </a:lnTo>
                <a:lnTo>
                  <a:pt x="69437" y="6645421"/>
                </a:lnTo>
                <a:lnTo>
                  <a:pt x="0" y="6645421"/>
                </a:lnTo>
                <a:close/>
                <a:moveTo>
                  <a:pt x="1613571" y="3018065"/>
                </a:moveTo>
                <a:lnTo>
                  <a:pt x="1993530" y="3679204"/>
                </a:lnTo>
                <a:lnTo>
                  <a:pt x="1924330" y="3679342"/>
                </a:lnTo>
                <a:lnTo>
                  <a:pt x="1857359" y="3562811"/>
                </a:lnTo>
                <a:lnTo>
                  <a:pt x="1542145" y="4106280"/>
                </a:lnTo>
                <a:lnTo>
                  <a:pt x="1472707" y="4106281"/>
                </a:lnTo>
                <a:lnTo>
                  <a:pt x="1822800" y="3502676"/>
                </a:lnTo>
                <a:lnTo>
                  <a:pt x="1578852" y="3078199"/>
                </a:lnTo>
                <a:close/>
                <a:moveTo>
                  <a:pt x="4123797" y="0"/>
                </a:moveTo>
                <a:lnTo>
                  <a:pt x="4158516" y="60135"/>
                </a:lnTo>
                <a:lnTo>
                  <a:pt x="3946091" y="429761"/>
                </a:lnTo>
                <a:lnTo>
                  <a:pt x="6128056" y="4191750"/>
                </a:lnTo>
                <a:lnTo>
                  <a:pt x="6128057" y="4311471"/>
                </a:lnTo>
                <a:lnTo>
                  <a:pt x="3911531" y="489897"/>
                </a:lnTo>
                <a:lnTo>
                  <a:pt x="3813038" y="661278"/>
                </a:lnTo>
                <a:lnTo>
                  <a:pt x="3743838" y="66114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8F3229B-780C-464F-A8A1-2C44A878746F}"/>
              </a:ext>
            </a:extLst>
          </p:cNvPr>
          <p:cNvSpPr/>
          <p:nvPr/>
        </p:nvSpPr>
        <p:spPr>
          <a:xfrm rot="10800000" flipH="1" flipV="1">
            <a:off x="6491913" y="838362"/>
            <a:ext cx="5700087" cy="6019638"/>
          </a:xfrm>
          <a:custGeom>
            <a:avLst/>
            <a:gdLst>
              <a:gd name="connsiteX0" fmla="*/ 3491394 w 5700087"/>
              <a:gd name="connsiteY0" fmla="*/ 0 h 6019638"/>
              <a:gd name="connsiteX1" fmla="*/ 5700087 w 5700087"/>
              <a:gd name="connsiteY1" fmla="*/ 3808087 h 6019638"/>
              <a:gd name="connsiteX2" fmla="*/ 5700087 w 5700087"/>
              <a:gd name="connsiteY2" fmla="*/ 6019638 h 6019638"/>
              <a:gd name="connsiteX3" fmla="*/ 0 w 5700087"/>
              <a:gd name="connsiteY3" fmla="*/ 6019638 h 601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0087" h="6019638">
                <a:moveTo>
                  <a:pt x="3491394" y="0"/>
                </a:moveTo>
                <a:lnTo>
                  <a:pt x="5700087" y="3808087"/>
                </a:lnTo>
                <a:lnTo>
                  <a:pt x="5700087" y="6019638"/>
                </a:lnTo>
                <a:lnTo>
                  <a:pt x="0" y="6019638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8426C0E-759E-46CA-9DA4-D12433C09D49}"/>
              </a:ext>
            </a:extLst>
          </p:cNvPr>
          <p:cNvSpPr/>
          <p:nvPr/>
        </p:nvSpPr>
        <p:spPr>
          <a:xfrm rot="10800000">
            <a:off x="5988329" y="0"/>
            <a:ext cx="4272283" cy="368300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33A750-9C02-4C64-BB52-7D37796B8D46}"/>
              </a:ext>
            </a:extLst>
          </p:cNvPr>
          <p:cNvSpPr/>
          <p:nvPr/>
        </p:nvSpPr>
        <p:spPr>
          <a:xfrm flipH="1">
            <a:off x="704850" y="3476609"/>
            <a:ext cx="5935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1800" b="0" i="0" u="none" strike="noStrike" baseline="0" dirty="0">
                <a:latin typeface="SimplifiedArabic"/>
              </a:rPr>
              <a:t>ربما كانت القوة الأكثر تأثير على عملية وضع المعايير المحاسبية نابعة من الجماعات المختلفة للمستخدمين. </a:t>
            </a:r>
          </a:p>
          <a:p>
            <a:pPr algn="r" rtl="1"/>
            <a:r>
              <a:rPr lang="ar-IQ" sz="1800" b="0" i="0" u="none" strike="noStrike" baseline="0" dirty="0">
                <a:latin typeface="SimplifiedArabic"/>
              </a:rPr>
              <a:t>حيث تضم جماعات المستخدمين الاطراف الأكثر اهتماما وتأثرا</a:t>
            </a:r>
          </a:p>
          <a:p>
            <a:pPr algn="r" rtl="1"/>
            <a:r>
              <a:rPr lang="ar-IQ" sz="1800" b="0" i="0" u="none" strike="noStrike" baseline="0" dirty="0">
                <a:latin typeface="SimplifiedArabic"/>
              </a:rPr>
              <a:t>بالمعايير والقواعد والإجراءات المحاسبية. وتلعب جماعات المستخدمين مثل هذا الدور الهام لأن عملية وضع المعايير المحاسبية تمثل قرار اجتماعيا ، بمعنى أن المعايير المحاسبية هي نتاج لتصرف سياسي أكثر منها </a:t>
            </a:r>
            <a:r>
              <a:rPr lang="ar-IQ" dirty="0">
                <a:latin typeface="SimplifiedArabic"/>
              </a:rPr>
              <a:t>لاستنتاج</a:t>
            </a:r>
            <a:r>
              <a:rPr lang="ar-IQ" sz="1800" b="0" i="0" u="none" strike="noStrike" baseline="0" dirty="0">
                <a:latin typeface="SimplifiedArabic"/>
              </a:rPr>
              <a:t> منطقي أو لنتائج تجريبية.</a:t>
            </a:r>
            <a:endParaRPr lang="ar-SA" sz="12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722AF8-D9C7-45D1-BC08-22813B1D9BD8}"/>
              </a:ext>
            </a:extLst>
          </p:cNvPr>
          <p:cNvSpPr txBox="1"/>
          <p:nvPr/>
        </p:nvSpPr>
        <p:spPr>
          <a:xfrm flipH="1">
            <a:off x="2171700" y="1994484"/>
            <a:ext cx="45063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i="0" u="none" strike="noStrike" baseline="0" dirty="0">
                <a:latin typeface="SimplifiedArabic-Bold"/>
              </a:rPr>
              <a:t>6-أثر الجماعات المختلفة على وضع المعايير:</a:t>
            </a:r>
            <a:endParaRPr lang="en-ID" sz="6600" dirty="0">
              <a:solidFill>
                <a:schemeClr val="tx1">
                  <a:lumMod val="75000"/>
                  <a:lumOff val="25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39B60D-F9FF-45B8-922B-CCB2E3BBBC66}"/>
              </a:ext>
            </a:extLst>
          </p:cNvPr>
          <p:cNvSpPr txBox="1"/>
          <p:nvPr/>
        </p:nvSpPr>
        <p:spPr>
          <a:xfrm>
            <a:off x="8217258" y="4812754"/>
            <a:ext cx="353173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10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2017</a:t>
            </a:r>
            <a:endParaRPr lang="en-ID" sz="10000" dirty="0">
              <a:solidFill>
                <a:schemeClr val="accent1">
                  <a:lumMod val="40000"/>
                  <a:lumOff val="60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id="{D736EFAA-F550-4D1D-ABB7-7F214A64CBE9}"/>
              </a:ext>
            </a:extLst>
          </p:cNvPr>
          <p:cNvSpPr>
            <a:spLocks noEditPoints="1"/>
          </p:cNvSpPr>
          <p:nvPr/>
        </p:nvSpPr>
        <p:spPr bwMode="auto">
          <a:xfrm>
            <a:off x="7629385" y="906521"/>
            <a:ext cx="990170" cy="934979"/>
          </a:xfrm>
          <a:custGeom>
            <a:avLst/>
            <a:gdLst>
              <a:gd name="T0" fmla="*/ 65 w 129"/>
              <a:gd name="T1" fmla="*/ 8 h 121"/>
              <a:gd name="T2" fmla="*/ 65 w 129"/>
              <a:gd name="T3" fmla="*/ 8 h 121"/>
              <a:gd name="T4" fmla="*/ 5 w 129"/>
              <a:gd name="T5" fmla="*/ 44 h 121"/>
              <a:gd name="T6" fmla="*/ 59 w 129"/>
              <a:gd name="T7" fmla="*/ 68 h 121"/>
              <a:gd name="T8" fmla="*/ 71 w 129"/>
              <a:gd name="T9" fmla="*/ 68 h 121"/>
              <a:gd name="T10" fmla="*/ 125 w 129"/>
              <a:gd name="T11" fmla="*/ 44 h 121"/>
              <a:gd name="T12" fmla="*/ 125 w 129"/>
              <a:gd name="T13" fmla="*/ 32 h 121"/>
              <a:gd name="T14" fmla="*/ 71 w 129"/>
              <a:gd name="T15" fmla="*/ 3 h 121"/>
              <a:gd name="T16" fmla="*/ 59 w 129"/>
              <a:gd name="T17" fmla="*/ 3 h 121"/>
              <a:gd name="T18" fmla="*/ 5 w 129"/>
              <a:gd name="T19" fmla="*/ 32 h 121"/>
              <a:gd name="T20" fmla="*/ 5 w 129"/>
              <a:gd name="T21" fmla="*/ 44 h 121"/>
              <a:gd name="T22" fmla="*/ 65 w 129"/>
              <a:gd name="T23" fmla="*/ 8 h 121"/>
              <a:gd name="T24" fmla="*/ 120 w 129"/>
              <a:gd name="T25" fmla="*/ 38 h 121"/>
              <a:gd name="T26" fmla="*/ 65 w 129"/>
              <a:gd name="T27" fmla="*/ 61 h 121"/>
              <a:gd name="T28" fmla="*/ 10 w 129"/>
              <a:gd name="T29" fmla="*/ 38 h 121"/>
              <a:gd name="T30" fmla="*/ 65 w 129"/>
              <a:gd name="T31" fmla="*/ 8 h 121"/>
              <a:gd name="T32" fmla="*/ 65 w 129"/>
              <a:gd name="T33" fmla="*/ 114 h 121"/>
              <a:gd name="T34" fmla="*/ 10 w 129"/>
              <a:gd name="T35" fmla="*/ 89 h 121"/>
              <a:gd name="T36" fmla="*/ 1 w 129"/>
              <a:gd name="T37" fmla="*/ 85 h 121"/>
              <a:gd name="T38" fmla="*/ 5 w 129"/>
              <a:gd name="T39" fmla="*/ 95 h 121"/>
              <a:gd name="T40" fmla="*/ 59 w 129"/>
              <a:gd name="T41" fmla="*/ 119 h 121"/>
              <a:gd name="T42" fmla="*/ 71 w 129"/>
              <a:gd name="T43" fmla="*/ 119 h 121"/>
              <a:gd name="T44" fmla="*/ 125 w 129"/>
              <a:gd name="T45" fmla="*/ 95 h 121"/>
              <a:gd name="T46" fmla="*/ 129 w 129"/>
              <a:gd name="T47" fmla="*/ 85 h 121"/>
              <a:gd name="T48" fmla="*/ 120 w 129"/>
              <a:gd name="T49" fmla="*/ 89 h 121"/>
              <a:gd name="T50" fmla="*/ 65 w 129"/>
              <a:gd name="T51" fmla="*/ 114 h 121"/>
              <a:gd name="T52" fmla="*/ 5 w 129"/>
              <a:gd name="T53" fmla="*/ 69 h 121"/>
              <a:gd name="T54" fmla="*/ 59 w 129"/>
              <a:gd name="T55" fmla="*/ 94 h 121"/>
              <a:gd name="T56" fmla="*/ 71 w 129"/>
              <a:gd name="T57" fmla="*/ 94 h 121"/>
              <a:gd name="T58" fmla="*/ 125 w 129"/>
              <a:gd name="T59" fmla="*/ 69 h 121"/>
              <a:gd name="T60" fmla="*/ 129 w 129"/>
              <a:gd name="T61" fmla="*/ 59 h 121"/>
              <a:gd name="T62" fmla="*/ 120 w 129"/>
              <a:gd name="T63" fmla="*/ 63 h 121"/>
              <a:gd name="T64" fmla="*/ 65 w 129"/>
              <a:gd name="T65" fmla="*/ 89 h 121"/>
              <a:gd name="T66" fmla="*/ 10 w 129"/>
              <a:gd name="T67" fmla="*/ 63 h 121"/>
              <a:gd name="T68" fmla="*/ 1 w 129"/>
              <a:gd name="T69" fmla="*/ 59 h 121"/>
              <a:gd name="T70" fmla="*/ 5 w 129"/>
              <a:gd name="T71" fmla="*/ 69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9" h="121">
                <a:moveTo>
                  <a:pt x="65" y="8"/>
                </a:moveTo>
                <a:cubicBezTo>
                  <a:pt x="65" y="8"/>
                  <a:pt x="65" y="8"/>
                  <a:pt x="65" y="8"/>
                </a:cubicBezTo>
                <a:close/>
                <a:moveTo>
                  <a:pt x="5" y="44"/>
                </a:moveTo>
                <a:cubicBezTo>
                  <a:pt x="59" y="68"/>
                  <a:pt x="59" y="68"/>
                  <a:pt x="59" y="68"/>
                </a:cubicBezTo>
                <a:cubicBezTo>
                  <a:pt x="64" y="70"/>
                  <a:pt x="66" y="70"/>
                  <a:pt x="71" y="68"/>
                </a:cubicBezTo>
                <a:cubicBezTo>
                  <a:pt x="125" y="44"/>
                  <a:pt x="125" y="44"/>
                  <a:pt x="125" y="44"/>
                </a:cubicBezTo>
                <a:cubicBezTo>
                  <a:pt x="129" y="42"/>
                  <a:pt x="129" y="34"/>
                  <a:pt x="125" y="32"/>
                </a:cubicBezTo>
                <a:cubicBezTo>
                  <a:pt x="71" y="3"/>
                  <a:pt x="71" y="3"/>
                  <a:pt x="71" y="3"/>
                </a:cubicBezTo>
                <a:cubicBezTo>
                  <a:pt x="67" y="0"/>
                  <a:pt x="64" y="1"/>
                  <a:pt x="59" y="3"/>
                </a:cubicBezTo>
                <a:cubicBezTo>
                  <a:pt x="5" y="32"/>
                  <a:pt x="5" y="32"/>
                  <a:pt x="5" y="32"/>
                </a:cubicBezTo>
                <a:cubicBezTo>
                  <a:pt x="1" y="34"/>
                  <a:pt x="0" y="41"/>
                  <a:pt x="5" y="44"/>
                </a:cubicBezTo>
                <a:close/>
                <a:moveTo>
                  <a:pt x="65" y="8"/>
                </a:moveTo>
                <a:cubicBezTo>
                  <a:pt x="120" y="38"/>
                  <a:pt x="120" y="38"/>
                  <a:pt x="120" y="38"/>
                </a:cubicBezTo>
                <a:cubicBezTo>
                  <a:pt x="65" y="61"/>
                  <a:pt x="65" y="61"/>
                  <a:pt x="65" y="61"/>
                </a:cubicBezTo>
                <a:cubicBezTo>
                  <a:pt x="10" y="38"/>
                  <a:pt x="10" y="38"/>
                  <a:pt x="10" y="38"/>
                </a:cubicBezTo>
                <a:lnTo>
                  <a:pt x="65" y="8"/>
                </a:lnTo>
                <a:close/>
                <a:moveTo>
                  <a:pt x="65" y="114"/>
                </a:moveTo>
                <a:cubicBezTo>
                  <a:pt x="10" y="89"/>
                  <a:pt x="10" y="89"/>
                  <a:pt x="10" y="89"/>
                </a:cubicBezTo>
                <a:cubicBezTo>
                  <a:pt x="10" y="89"/>
                  <a:pt x="5" y="87"/>
                  <a:pt x="1" y="85"/>
                </a:cubicBezTo>
                <a:cubicBezTo>
                  <a:pt x="1" y="88"/>
                  <a:pt x="2" y="93"/>
                  <a:pt x="5" y="95"/>
                </a:cubicBezTo>
                <a:cubicBezTo>
                  <a:pt x="59" y="119"/>
                  <a:pt x="59" y="119"/>
                  <a:pt x="59" y="119"/>
                </a:cubicBezTo>
                <a:cubicBezTo>
                  <a:pt x="64" y="121"/>
                  <a:pt x="66" y="121"/>
                  <a:pt x="71" y="119"/>
                </a:cubicBezTo>
                <a:cubicBezTo>
                  <a:pt x="125" y="95"/>
                  <a:pt x="125" y="95"/>
                  <a:pt x="125" y="95"/>
                </a:cubicBezTo>
                <a:cubicBezTo>
                  <a:pt x="128" y="94"/>
                  <a:pt x="129" y="88"/>
                  <a:pt x="129" y="85"/>
                </a:cubicBezTo>
                <a:cubicBezTo>
                  <a:pt x="126" y="86"/>
                  <a:pt x="121" y="89"/>
                  <a:pt x="120" y="89"/>
                </a:cubicBezTo>
                <a:lnTo>
                  <a:pt x="65" y="114"/>
                </a:lnTo>
                <a:close/>
                <a:moveTo>
                  <a:pt x="5" y="69"/>
                </a:moveTo>
                <a:cubicBezTo>
                  <a:pt x="59" y="94"/>
                  <a:pt x="59" y="94"/>
                  <a:pt x="59" y="94"/>
                </a:cubicBezTo>
                <a:cubicBezTo>
                  <a:pt x="64" y="96"/>
                  <a:pt x="66" y="96"/>
                  <a:pt x="71" y="94"/>
                </a:cubicBezTo>
                <a:cubicBezTo>
                  <a:pt x="125" y="69"/>
                  <a:pt x="125" y="69"/>
                  <a:pt x="125" y="69"/>
                </a:cubicBezTo>
                <a:cubicBezTo>
                  <a:pt x="128" y="68"/>
                  <a:pt x="129" y="62"/>
                  <a:pt x="129" y="59"/>
                </a:cubicBezTo>
                <a:cubicBezTo>
                  <a:pt x="126" y="61"/>
                  <a:pt x="121" y="63"/>
                  <a:pt x="120" y="63"/>
                </a:cubicBezTo>
                <a:cubicBezTo>
                  <a:pt x="65" y="89"/>
                  <a:pt x="65" y="89"/>
                  <a:pt x="65" y="89"/>
                </a:cubicBezTo>
                <a:cubicBezTo>
                  <a:pt x="10" y="63"/>
                  <a:pt x="10" y="63"/>
                  <a:pt x="10" y="63"/>
                </a:cubicBezTo>
                <a:cubicBezTo>
                  <a:pt x="10" y="63"/>
                  <a:pt x="5" y="61"/>
                  <a:pt x="1" y="59"/>
                </a:cubicBezTo>
                <a:cubicBezTo>
                  <a:pt x="1" y="62"/>
                  <a:pt x="2" y="68"/>
                  <a:pt x="5" y="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B0DA232-1A9E-4CA2-91E8-4CC6C8C6E6C2}"/>
              </a:ext>
            </a:extLst>
          </p:cNvPr>
          <p:cNvSpPr/>
          <p:nvPr/>
        </p:nvSpPr>
        <p:spPr>
          <a:xfrm rot="10800000">
            <a:off x="0" y="0"/>
            <a:ext cx="5700087" cy="6019638"/>
          </a:xfrm>
          <a:custGeom>
            <a:avLst/>
            <a:gdLst>
              <a:gd name="connsiteX0" fmla="*/ 3491394 w 5700087"/>
              <a:gd name="connsiteY0" fmla="*/ 0 h 6019638"/>
              <a:gd name="connsiteX1" fmla="*/ 5700087 w 5700087"/>
              <a:gd name="connsiteY1" fmla="*/ 3808087 h 6019638"/>
              <a:gd name="connsiteX2" fmla="*/ 5700087 w 5700087"/>
              <a:gd name="connsiteY2" fmla="*/ 6019638 h 6019638"/>
              <a:gd name="connsiteX3" fmla="*/ 0 w 5700087"/>
              <a:gd name="connsiteY3" fmla="*/ 6019638 h 6019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0087" h="6019638">
                <a:moveTo>
                  <a:pt x="3491394" y="0"/>
                </a:moveTo>
                <a:lnTo>
                  <a:pt x="5700087" y="3808087"/>
                </a:lnTo>
                <a:lnTo>
                  <a:pt x="5700087" y="6019638"/>
                </a:lnTo>
                <a:lnTo>
                  <a:pt x="0" y="6019638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EABBAB-30E2-4E51-B0EA-9A231A78818A}"/>
              </a:ext>
            </a:extLst>
          </p:cNvPr>
          <p:cNvSpPr/>
          <p:nvPr/>
        </p:nvSpPr>
        <p:spPr>
          <a:xfrm rot="10800000" flipH="1" flipV="1">
            <a:off x="1931389" y="3267820"/>
            <a:ext cx="4164612" cy="3590180"/>
          </a:xfrm>
          <a:custGeom>
            <a:avLst/>
            <a:gdLst>
              <a:gd name="connsiteX0" fmla="*/ 2205382 w 4410764"/>
              <a:gd name="connsiteY0" fmla="*/ 0 h 3802380"/>
              <a:gd name="connsiteX1" fmla="*/ 0 w 4410764"/>
              <a:gd name="connsiteY1" fmla="*/ 3802380 h 3802380"/>
              <a:gd name="connsiteX2" fmla="*/ 4410764 w 4410764"/>
              <a:gd name="connsiteY2" fmla="*/ 3802380 h 38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0764" h="3802380">
                <a:moveTo>
                  <a:pt x="2205382" y="0"/>
                </a:moveTo>
                <a:lnTo>
                  <a:pt x="0" y="3802380"/>
                </a:lnTo>
                <a:lnTo>
                  <a:pt x="4410764" y="380238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2351E37-AB47-4006-AE0A-CA5CC0E065D1}"/>
              </a:ext>
            </a:extLst>
          </p:cNvPr>
          <p:cNvSpPr/>
          <p:nvPr/>
        </p:nvSpPr>
        <p:spPr>
          <a:xfrm>
            <a:off x="-2851" y="-4988"/>
            <a:ext cx="6128058" cy="6864280"/>
          </a:xfrm>
          <a:custGeom>
            <a:avLst/>
            <a:gdLst>
              <a:gd name="connsiteX0" fmla="*/ 5265028 w 6128058"/>
              <a:gd name="connsiteY0" fmla="*/ 4657669 h 6864280"/>
              <a:gd name="connsiteX1" fmla="*/ 5299099 w 6128058"/>
              <a:gd name="connsiteY1" fmla="*/ 4716682 h 6864280"/>
              <a:gd name="connsiteX2" fmla="*/ 5090640 w 6128058"/>
              <a:gd name="connsiteY2" fmla="*/ 5079407 h 6864280"/>
              <a:gd name="connsiteX3" fmla="*/ 6125870 w 6128058"/>
              <a:gd name="connsiteY3" fmla="*/ 6864280 h 6864280"/>
              <a:gd name="connsiteX4" fmla="*/ 6057729 w 6128058"/>
              <a:gd name="connsiteY4" fmla="*/ 6864279 h 6864280"/>
              <a:gd name="connsiteX5" fmla="*/ 5056724 w 6128058"/>
              <a:gd name="connsiteY5" fmla="*/ 5138420 h 6864280"/>
              <a:gd name="connsiteX6" fmla="*/ 4960070 w 6128058"/>
              <a:gd name="connsiteY6" fmla="*/ 5306603 h 6864280"/>
              <a:gd name="connsiteX7" fmla="*/ 4892162 w 6128058"/>
              <a:gd name="connsiteY7" fmla="*/ 5306468 h 6864280"/>
              <a:gd name="connsiteX8" fmla="*/ 4585913 w 6128058"/>
              <a:gd name="connsiteY8" fmla="*/ 2539140 h 6864280"/>
              <a:gd name="connsiteX9" fmla="*/ 4655351 w 6128058"/>
              <a:gd name="connsiteY9" fmla="*/ 2539140 h 6864280"/>
              <a:gd name="connsiteX10" fmla="*/ 4305258 w 6128058"/>
              <a:gd name="connsiteY10" fmla="*/ 3142744 h 6864280"/>
              <a:gd name="connsiteX11" fmla="*/ 4549205 w 6128058"/>
              <a:gd name="connsiteY11" fmla="*/ 3567220 h 6864280"/>
              <a:gd name="connsiteX12" fmla="*/ 4514486 w 6128058"/>
              <a:gd name="connsiteY12" fmla="*/ 3627355 h 6864280"/>
              <a:gd name="connsiteX13" fmla="*/ 4134528 w 6128058"/>
              <a:gd name="connsiteY13" fmla="*/ 2966216 h 6864280"/>
              <a:gd name="connsiteX14" fmla="*/ 4203728 w 6128058"/>
              <a:gd name="connsiteY14" fmla="*/ 2966078 h 6864280"/>
              <a:gd name="connsiteX15" fmla="*/ 4270699 w 6128058"/>
              <a:gd name="connsiteY15" fmla="*/ 3082609 h 6864280"/>
              <a:gd name="connsiteX16" fmla="*/ 0 w 6128058"/>
              <a:gd name="connsiteY16" fmla="*/ 2333951 h 6864280"/>
              <a:gd name="connsiteX17" fmla="*/ 2216526 w 6128058"/>
              <a:gd name="connsiteY17" fmla="*/ 6155525 h 6864280"/>
              <a:gd name="connsiteX18" fmla="*/ 2315018 w 6128058"/>
              <a:gd name="connsiteY18" fmla="*/ 5984143 h 6864280"/>
              <a:gd name="connsiteX19" fmla="*/ 2384218 w 6128058"/>
              <a:gd name="connsiteY19" fmla="*/ 5984281 h 6864280"/>
              <a:gd name="connsiteX20" fmla="*/ 2004259 w 6128058"/>
              <a:gd name="connsiteY20" fmla="*/ 6645420 h 6864280"/>
              <a:gd name="connsiteX21" fmla="*/ 1969540 w 6128058"/>
              <a:gd name="connsiteY21" fmla="*/ 6585285 h 6864280"/>
              <a:gd name="connsiteX22" fmla="*/ 2181965 w 6128058"/>
              <a:gd name="connsiteY22" fmla="*/ 6215660 h 6864280"/>
              <a:gd name="connsiteX23" fmla="*/ 1 w 6128058"/>
              <a:gd name="connsiteY23" fmla="*/ 2453671 h 6864280"/>
              <a:gd name="connsiteX24" fmla="*/ 6128058 w 6128058"/>
              <a:gd name="connsiteY24" fmla="*/ 0 h 6864280"/>
              <a:gd name="connsiteX25" fmla="*/ 4655350 w 6128058"/>
              <a:gd name="connsiteY25" fmla="*/ 2539139 h 6864280"/>
              <a:gd name="connsiteX26" fmla="*/ 4585913 w 6128058"/>
              <a:gd name="connsiteY26" fmla="*/ 2539139 h 6864280"/>
              <a:gd name="connsiteX27" fmla="*/ 6058621 w 6128058"/>
              <a:gd name="connsiteY27" fmla="*/ 1 h 68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128058" h="6864280">
                <a:moveTo>
                  <a:pt x="5265028" y="4657669"/>
                </a:moveTo>
                <a:lnTo>
                  <a:pt x="5299099" y="4716682"/>
                </a:lnTo>
                <a:lnTo>
                  <a:pt x="5090640" y="5079407"/>
                </a:lnTo>
                <a:lnTo>
                  <a:pt x="6125870" y="6864280"/>
                </a:lnTo>
                <a:lnTo>
                  <a:pt x="6057729" y="6864279"/>
                </a:lnTo>
                <a:lnTo>
                  <a:pt x="5056724" y="5138420"/>
                </a:lnTo>
                <a:lnTo>
                  <a:pt x="4960070" y="5306603"/>
                </a:lnTo>
                <a:lnTo>
                  <a:pt x="4892162" y="5306468"/>
                </a:lnTo>
                <a:close/>
                <a:moveTo>
                  <a:pt x="4585913" y="2539140"/>
                </a:moveTo>
                <a:lnTo>
                  <a:pt x="4655351" y="2539140"/>
                </a:lnTo>
                <a:lnTo>
                  <a:pt x="4305258" y="3142744"/>
                </a:lnTo>
                <a:lnTo>
                  <a:pt x="4549205" y="3567220"/>
                </a:lnTo>
                <a:lnTo>
                  <a:pt x="4514486" y="3627355"/>
                </a:lnTo>
                <a:lnTo>
                  <a:pt x="4134528" y="2966216"/>
                </a:lnTo>
                <a:lnTo>
                  <a:pt x="4203728" y="2966078"/>
                </a:lnTo>
                <a:lnTo>
                  <a:pt x="4270699" y="3082609"/>
                </a:lnTo>
                <a:close/>
                <a:moveTo>
                  <a:pt x="0" y="2333951"/>
                </a:moveTo>
                <a:lnTo>
                  <a:pt x="2216526" y="6155525"/>
                </a:lnTo>
                <a:lnTo>
                  <a:pt x="2315018" y="5984143"/>
                </a:lnTo>
                <a:lnTo>
                  <a:pt x="2384218" y="5984281"/>
                </a:lnTo>
                <a:lnTo>
                  <a:pt x="2004259" y="6645420"/>
                </a:lnTo>
                <a:lnTo>
                  <a:pt x="1969540" y="6585285"/>
                </a:lnTo>
                <a:lnTo>
                  <a:pt x="2181965" y="6215660"/>
                </a:lnTo>
                <a:lnTo>
                  <a:pt x="1" y="2453671"/>
                </a:lnTo>
                <a:close/>
                <a:moveTo>
                  <a:pt x="6128058" y="0"/>
                </a:moveTo>
                <a:lnTo>
                  <a:pt x="4655350" y="2539139"/>
                </a:lnTo>
                <a:lnTo>
                  <a:pt x="4585913" y="2539139"/>
                </a:lnTo>
                <a:lnTo>
                  <a:pt x="6058621" y="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D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8015D1-C2F5-47C9-ACEA-AF4A2B732F02}"/>
              </a:ext>
            </a:extLst>
          </p:cNvPr>
          <p:cNvSpPr txBox="1"/>
          <p:nvPr/>
        </p:nvSpPr>
        <p:spPr>
          <a:xfrm>
            <a:off x="452531" y="414030"/>
            <a:ext cx="35317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IQ" sz="10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irArabia Normal" panose="020B0603060202020204" pitchFamily="34" charset="0"/>
                <a:cs typeface="AirArabia Normal" panose="020B0603060202020204" pitchFamily="34" charset="0"/>
              </a:rPr>
              <a:t>2020</a:t>
            </a:r>
            <a:endParaRPr lang="en-ID" sz="10000" dirty="0">
              <a:solidFill>
                <a:schemeClr val="accent2">
                  <a:lumMod val="40000"/>
                  <a:lumOff val="60000"/>
                </a:schemeClr>
              </a:solidFill>
              <a:latin typeface="AirArabia Normal" panose="020B0603060202020204" pitchFamily="34" charset="0"/>
              <a:cs typeface="AirArabia Normal" panose="020B0603060202020204" pitchFamily="34" charset="0"/>
            </a:endParaRPr>
          </a:p>
        </p:txBody>
      </p:sp>
      <p:sp>
        <p:nvSpPr>
          <p:cNvPr id="22" name="Freeform 47">
            <a:extLst>
              <a:ext uri="{FF2B5EF4-FFF2-40B4-BE49-F238E27FC236}">
                <a16:creationId xmlns:a16="http://schemas.microsoft.com/office/drawing/2014/main" id="{53086784-C38C-4F6A-AC03-02C0C70D99EA}"/>
              </a:ext>
            </a:extLst>
          </p:cNvPr>
          <p:cNvSpPr>
            <a:spLocks noEditPoints="1"/>
          </p:cNvSpPr>
          <p:nvPr/>
        </p:nvSpPr>
        <p:spPr bwMode="auto">
          <a:xfrm>
            <a:off x="3485378" y="5016500"/>
            <a:ext cx="1057543" cy="934979"/>
          </a:xfrm>
          <a:custGeom>
            <a:avLst/>
            <a:gdLst>
              <a:gd name="T0" fmla="*/ 112 w 128"/>
              <a:gd name="T1" fmla="*/ 60 h 112"/>
              <a:gd name="T2" fmla="*/ 104 w 128"/>
              <a:gd name="T3" fmla="*/ 60 h 112"/>
              <a:gd name="T4" fmla="*/ 104 w 128"/>
              <a:gd name="T5" fmla="*/ 16 h 112"/>
              <a:gd name="T6" fmla="*/ 88 w 128"/>
              <a:gd name="T7" fmla="*/ 0 h 112"/>
              <a:gd name="T8" fmla="*/ 40 w 128"/>
              <a:gd name="T9" fmla="*/ 0 h 112"/>
              <a:gd name="T10" fmla="*/ 24 w 128"/>
              <a:gd name="T11" fmla="*/ 16 h 112"/>
              <a:gd name="T12" fmla="*/ 24 w 128"/>
              <a:gd name="T13" fmla="*/ 60 h 112"/>
              <a:gd name="T14" fmla="*/ 16 w 128"/>
              <a:gd name="T15" fmla="*/ 60 h 112"/>
              <a:gd name="T16" fmla="*/ 0 w 128"/>
              <a:gd name="T17" fmla="*/ 76 h 112"/>
              <a:gd name="T18" fmla="*/ 0 w 128"/>
              <a:gd name="T19" fmla="*/ 84 h 112"/>
              <a:gd name="T20" fmla="*/ 16 w 128"/>
              <a:gd name="T21" fmla="*/ 100 h 112"/>
              <a:gd name="T22" fmla="*/ 25 w 128"/>
              <a:gd name="T23" fmla="*/ 100 h 112"/>
              <a:gd name="T24" fmla="*/ 40 w 128"/>
              <a:gd name="T25" fmla="*/ 112 h 112"/>
              <a:gd name="T26" fmla="*/ 88 w 128"/>
              <a:gd name="T27" fmla="*/ 112 h 112"/>
              <a:gd name="T28" fmla="*/ 103 w 128"/>
              <a:gd name="T29" fmla="*/ 100 h 112"/>
              <a:gd name="T30" fmla="*/ 112 w 128"/>
              <a:gd name="T31" fmla="*/ 100 h 112"/>
              <a:gd name="T32" fmla="*/ 128 w 128"/>
              <a:gd name="T33" fmla="*/ 84 h 112"/>
              <a:gd name="T34" fmla="*/ 128 w 128"/>
              <a:gd name="T35" fmla="*/ 76 h 112"/>
              <a:gd name="T36" fmla="*/ 112 w 128"/>
              <a:gd name="T37" fmla="*/ 60 h 112"/>
              <a:gd name="T38" fmla="*/ 32 w 128"/>
              <a:gd name="T39" fmla="*/ 16 h 112"/>
              <a:gd name="T40" fmla="*/ 40 w 128"/>
              <a:gd name="T41" fmla="*/ 8 h 112"/>
              <a:gd name="T42" fmla="*/ 88 w 128"/>
              <a:gd name="T43" fmla="*/ 8 h 112"/>
              <a:gd name="T44" fmla="*/ 96 w 128"/>
              <a:gd name="T45" fmla="*/ 16 h 112"/>
              <a:gd name="T46" fmla="*/ 96 w 128"/>
              <a:gd name="T47" fmla="*/ 60 h 112"/>
              <a:gd name="T48" fmla="*/ 32 w 128"/>
              <a:gd name="T49" fmla="*/ 60 h 112"/>
              <a:gd name="T50" fmla="*/ 32 w 128"/>
              <a:gd name="T51" fmla="*/ 16 h 112"/>
              <a:gd name="T52" fmla="*/ 88 w 128"/>
              <a:gd name="T53" fmla="*/ 104 h 112"/>
              <a:gd name="T54" fmla="*/ 40 w 128"/>
              <a:gd name="T55" fmla="*/ 104 h 112"/>
              <a:gd name="T56" fmla="*/ 32 w 128"/>
              <a:gd name="T57" fmla="*/ 96 h 112"/>
              <a:gd name="T58" fmla="*/ 40 w 128"/>
              <a:gd name="T59" fmla="*/ 88 h 112"/>
              <a:gd name="T60" fmla="*/ 88 w 128"/>
              <a:gd name="T61" fmla="*/ 88 h 112"/>
              <a:gd name="T62" fmla="*/ 96 w 128"/>
              <a:gd name="T63" fmla="*/ 96 h 112"/>
              <a:gd name="T64" fmla="*/ 88 w 128"/>
              <a:gd name="T65" fmla="*/ 104 h 112"/>
              <a:gd name="T66" fmla="*/ 120 w 128"/>
              <a:gd name="T67" fmla="*/ 84 h 112"/>
              <a:gd name="T68" fmla="*/ 112 w 128"/>
              <a:gd name="T69" fmla="*/ 92 h 112"/>
              <a:gd name="T70" fmla="*/ 103 w 128"/>
              <a:gd name="T71" fmla="*/ 92 h 112"/>
              <a:gd name="T72" fmla="*/ 88 w 128"/>
              <a:gd name="T73" fmla="*/ 80 h 112"/>
              <a:gd name="T74" fmla="*/ 40 w 128"/>
              <a:gd name="T75" fmla="*/ 80 h 112"/>
              <a:gd name="T76" fmla="*/ 25 w 128"/>
              <a:gd name="T77" fmla="*/ 92 h 112"/>
              <a:gd name="T78" fmla="*/ 16 w 128"/>
              <a:gd name="T79" fmla="*/ 92 h 112"/>
              <a:gd name="T80" fmla="*/ 8 w 128"/>
              <a:gd name="T81" fmla="*/ 84 h 112"/>
              <a:gd name="T82" fmla="*/ 8 w 128"/>
              <a:gd name="T83" fmla="*/ 76 h 112"/>
              <a:gd name="T84" fmla="*/ 16 w 128"/>
              <a:gd name="T85" fmla="*/ 68 h 112"/>
              <a:gd name="T86" fmla="*/ 112 w 128"/>
              <a:gd name="T87" fmla="*/ 68 h 112"/>
              <a:gd name="T88" fmla="*/ 120 w 128"/>
              <a:gd name="T89" fmla="*/ 76 h 112"/>
              <a:gd name="T90" fmla="*/ 120 w 128"/>
              <a:gd name="T91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8" h="112">
                <a:moveTo>
                  <a:pt x="112" y="60"/>
                </a:moveTo>
                <a:cubicBezTo>
                  <a:pt x="104" y="60"/>
                  <a:pt x="104" y="60"/>
                  <a:pt x="104" y="60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1" y="0"/>
                  <a:pt x="24" y="7"/>
                  <a:pt x="24" y="16"/>
                </a:cubicBezTo>
                <a:cubicBezTo>
                  <a:pt x="24" y="16"/>
                  <a:pt x="24" y="57"/>
                  <a:pt x="24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7" y="60"/>
                  <a:pt x="0" y="67"/>
                  <a:pt x="0" y="76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3"/>
                  <a:pt x="7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6" y="107"/>
                  <a:pt x="33" y="112"/>
                  <a:pt x="40" y="112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5" y="112"/>
                  <a:pt x="102" y="107"/>
                  <a:pt x="103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21" y="100"/>
                  <a:pt x="128" y="93"/>
                  <a:pt x="128" y="84"/>
                </a:cubicBezTo>
                <a:cubicBezTo>
                  <a:pt x="128" y="76"/>
                  <a:pt x="128" y="76"/>
                  <a:pt x="128" y="76"/>
                </a:cubicBezTo>
                <a:cubicBezTo>
                  <a:pt x="128" y="67"/>
                  <a:pt x="121" y="60"/>
                  <a:pt x="112" y="60"/>
                </a:cubicBezTo>
                <a:close/>
                <a:moveTo>
                  <a:pt x="32" y="16"/>
                </a:moveTo>
                <a:cubicBezTo>
                  <a:pt x="32" y="12"/>
                  <a:pt x="36" y="8"/>
                  <a:pt x="40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92" y="8"/>
                  <a:pt x="96" y="12"/>
                  <a:pt x="96" y="16"/>
                </a:cubicBezTo>
                <a:cubicBezTo>
                  <a:pt x="96" y="60"/>
                  <a:pt x="96" y="60"/>
                  <a:pt x="96" y="60"/>
                </a:cubicBezTo>
                <a:cubicBezTo>
                  <a:pt x="32" y="60"/>
                  <a:pt x="32" y="60"/>
                  <a:pt x="32" y="60"/>
                </a:cubicBezTo>
                <a:lnTo>
                  <a:pt x="32" y="16"/>
                </a:lnTo>
                <a:close/>
                <a:moveTo>
                  <a:pt x="88" y="104"/>
                </a:moveTo>
                <a:cubicBezTo>
                  <a:pt x="40" y="104"/>
                  <a:pt x="40" y="104"/>
                  <a:pt x="40" y="104"/>
                </a:cubicBezTo>
                <a:cubicBezTo>
                  <a:pt x="36" y="104"/>
                  <a:pt x="32" y="100"/>
                  <a:pt x="32" y="96"/>
                </a:cubicBezTo>
                <a:cubicBezTo>
                  <a:pt x="32" y="92"/>
                  <a:pt x="36" y="88"/>
                  <a:pt x="40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92" y="88"/>
                  <a:pt x="96" y="92"/>
                  <a:pt x="96" y="96"/>
                </a:cubicBezTo>
                <a:cubicBezTo>
                  <a:pt x="96" y="100"/>
                  <a:pt x="92" y="104"/>
                  <a:pt x="88" y="104"/>
                </a:cubicBezTo>
                <a:close/>
                <a:moveTo>
                  <a:pt x="120" y="84"/>
                </a:moveTo>
                <a:cubicBezTo>
                  <a:pt x="120" y="88"/>
                  <a:pt x="116" y="92"/>
                  <a:pt x="112" y="92"/>
                </a:cubicBezTo>
                <a:cubicBezTo>
                  <a:pt x="103" y="92"/>
                  <a:pt x="103" y="92"/>
                  <a:pt x="103" y="92"/>
                </a:cubicBezTo>
                <a:cubicBezTo>
                  <a:pt x="102" y="85"/>
                  <a:pt x="95" y="80"/>
                  <a:pt x="88" y="80"/>
                </a:cubicBezTo>
                <a:cubicBezTo>
                  <a:pt x="40" y="80"/>
                  <a:pt x="40" y="80"/>
                  <a:pt x="40" y="80"/>
                </a:cubicBezTo>
                <a:cubicBezTo>
                  <a:pt x="33" y="80"/>
                  <a:pt x="26" y="85"/>
                  <a:pt x="25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2" y="92"/>
                  <a:pt x="8" y="88"/>
                  <a:pt x="8" y="84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2"/>
                  <a:pt x="12" y="68"/>
                  <a:pt x="16" y="68"/>
                </a:cubicBezTo>
                <a:cubicBezTo>
                  <a:pt x="112" y="68"/>
                  <a:pt x="112" y="68"/>
                  <a:pt x="112" y="68"/>
                </a:cubicBezTo>
                <a:cubicBezTo>
                  <a:pt x="116" y="68"/>
                  <a:pt x="120" y="72"/>
                  <a:pt x="120" y="76"/>
                </a:cubicBezTo>
                <a:lnTo>
                  <a:pt x="120" y="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n-US"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2A880B-EE8D-411E-A008-D4920D27AAB4}"/>
              </a:ext>
            </a:extLst>
          </p:cNvPr>
          <p:cNvSpPr/>
          <p:nvPr/>
        </p:nvSpPr>
        <p:spPr>
          <a:xfrm flipH="1">
            <a:off x="4813300" y="2045246"/>
            <a:ext cx="73786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1800" b="0" i="0" u="none" strike="noStrike" baseline="0" dirty="0">
                <a:latin typeface="SimplifiedArabic"/>
              </a:rPr>
              <a:t>في المحاسبة كغيرها من مجالات الأعمال نواجه دائما بكوارث أخلاقية، بعضها بسيط </a:t>
            </a:r>
            <a:r>
              <a:rPr lang="ar-IQ" sz="1800" b="0" i="0" u="none" strike="noStrike" baseline="0" dirty="0">
                <a:latin typeface="ArialMT"/>
              </a:rPr>
              <a:t>- –</a:t>
            </a:r>
            <a:r>
              <a:rPr lang="ar-IQ" sz="1800" b="0" i="0" u="none" strike="noStrike" baseline="0" dirty="0">
                <a:latin typeface="SimplifiedArabic"/>
              </a:rPr>
              <a:t>ويسهل حله في حين أن بعضها الآخر معقد وحلوله غير واضحة. إن تركيز مجتمع</a:t>
            </a:r>
          </a:p>
          <a:p>
            <a:pPr algn="justLow" rtl="1"/>
            <a:r>
              <a:rPr lang="ar-IQ" sz="1800" b="0" i="0" u="none" strike="noStrike" baseline="0" dirty="0">
                <a:latin typeface="SimplifiedArabic"/>
              </a:rPr>
              <a:t>الأعمال على أهداف مثل ) تعظيم الأرباح مواجهة تحديات المنافسة التأكيد على النتائج </a:t>
            </a:r>
            <a:r>
              <a:rPr lang="ar-IQ" sz="1800" b="0" i="0" u="none" strike="noStrike" baseline="0" dirty="0">
                <a:latin typeface="ArialMT"/>
              </a:rPr>
              <a:t>– – </a:t>
            </a:r>
            <a:r>
              <a:rPr lang="ar-IQ" sz="1800" b="0" i="0" u="none" strike="noStrike" baseline="0" dirty="0">
                <a:latin typeface="SimplifiedArabic"/>
              </a:rPr>
              <a:t>قصيرة الأجل البحث عن العائد السريع ( ، يضع المحاسبين وسط بيئة من المتناقضات </a:t>
            </a:r>
            <a:r>
              <a:rPr lang="ar-IQ" sz="1800" b="0" i="0" u="none" strike="noStrike" baseline="0" dirty="0">
                <a:latin typeface="ArialMT"/>
              </a:rPr>
              <a:t>–</a:t>
            </a:r>
            <a:r>
              <a:rPr lang="ar-IQ" sz="1800" b="0" i="0" u="none" strike="noStrike" baseline="0" dirty="0">
                <a:latin typeface="SimplifiedArabic"/>
              </a:rPr>
              <a:t>والضغوط. فهناك تساؤلات أساسية كثيرة مثل : </a:t>
            </a:r>
          </a:p>
          <a:p>
            <a:pPr algn="justLow" rtl="1"/>
            <a:endParaRPr lang="ar-IQ" dirty="0">
              <a:latin typeface="SimplifiedArabic"/>
            </a:endParaRPr>
          </a:p>
          <a:p>
            <a:pPr algn="justLow" rtl="1"/>
            <a:r>
              <a:rPr lang="ar-IQ" sz="1800" b="0" i="0" u="none" strike="noStrike" baseline="0" dirty="0">
                <a:latin typeface="SimplifiedArabic"/>
              </a:rPr>
              <a:t>هل طريقة توصيل المعلومات المالية جيدة أمسيئة؟ هل هذه المعالجة صحيحة أم خاطئة؟ ، لا يمكن الإجابة عن هذه التساؤلات بمجرد</a:t>
            </a:r>
          </a:p>
          <a:p>
            <a:pPr algn="justLow" rtl="1"/>
            <a:r>
              <a:rPr lang="ar-IQ" sz="1800" b="0" i="0" u="none" strike="noStrike" baseline="0" dirty="0">
                <a:latin typeface="SimplifiedArabic"/>
              </a:rPr>
              <a:t>اللجوء إلى المبادئ المحاسبية المتعرف ليها </a:t>
            </a:r>
            <a:r>
              <a:rPr lang="en-US" sz="1800" b="0" i="0" u="none" strike="noStrike" baseline="0" dirty="0">
                <a:latin typeface="SimplifiedArabic"/>
              </a:rPr>
              <a:t>GAAP </a:t>
            </a:r>
            <a:r>
              <a:rPr lang="ar-IQ" sz="1800" b="0" i="0" u="none" strike="noStrike" baseline="0" dirty="0">
                <a:latin typeface="SimplifiedArabic"/>
              </a:rPr>
              <a:t>أو إتباع قواعد المهنة. فالمهارة الفنية</a:t>
            </a:r>
          </a:p>
          <a:p>
            <a:pPr algn="justLow" rtl="1"/>
            <a:r>
              <a:rPr lang="ar-IQ" sz="1800" b="0" i="0" u="none" strike="noStrike" baseline="0" dirty="0">
                <a:latin typeface="SimplifiedArabic"/>
              </a:rPr>
              <a:t>لا تكفى وحدها حينما نكون بصدد قرارأخلاقى.</a:t>
            </a:r>
            <a:endParaRPr lang="ar-SA" sz="1200" dirty="0">
              <a:solidFill>
                <a:schemeClr val="tx1">
                  <a:lumMod val="50000"/>
                  <a:lumOff val="50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F7C906-9882-4469-B4B6-8FC0261C1F67}"/>
              </a:ext>
            </a:extLst>
          </p:cNvPr>
          <p:cNvSpPr txBox="1"/>
          <p:nvPr/>
        </p:nvSpPr>
        <p:spPr>
          <a:xfrm flipH="1">
            <a:off x="7384734" y="876003"/>
            <a:ext cx="3650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IQ" sz="2400" b="1" i="0" u="none" strike="noStrike" baseline="0" dirty="0">
                <a:latin typeface="SimplifiedArabic-Bold"/>
              </a:rPr>
              <a:t>7- أخلاقيات بيئة المحاسبة المالية: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irArabia" panose="020B0303060202020204" pitchFamily="34" charset="0"/>
              <a:cs typeface="AirArabia" panose="020B030306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أهرامات - من ادركها بوربوينت">
  <a:themeElements>
    <a:clrScheme name="URed">
      <a:dk1>
        <a:sysClr val="windowText" lastClr="000000"/>
      </a:dk1>
      <a:lt1>
        <a:sysClr val="window" lastClr="FFFFFF"/>
      </a:lt1>
      <a:dk2>
        <a:srgbClr val="111F3F"/>
      </a:dk2>
      <a:lt2>
        <a:srgbClr val="DBEFF9"/>
      </a:lt2>
      <a:accent1>
        <a:srgbClr val="B80106"/>
      </a:accent1>
      <a:accent2>
        <a:srgbClr val="F65050"/>
      </a:accent2>
      <a:accent3>
        <a:srgbClr val="FC7C7C"/>
      </a:accent3>
      <a:accent4>
        <a:srgbClr val="FE6666"/>
      </a:accent4>
      <a:accent5>
        <a:srgbClr val="EE2222"/>
      </a:accent5>
      <a:accent6>
        <a:srgbClr val="D22828"/>
      </a:accent6>
      <a:hlink>
        <a:srgbClr val="F49100"/>
      </a:hlink>
      <a:folHlink>
        <a:srgbClr val="85DFD0"/>
      </a:folHlink>
    </a:clrScheme>
    <a:fontScheme name="Custom 3">
      <a:majorFont>
        <a:latin typeface="Ralewa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632</Words>
  <Application>Microsoft Office PowerPoint</Application>
  <PresentationFormat>شاشة عريضة</PresentationFormat>
  <Paragraphs>85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6" baseType="lpstr">
      <vt:lpstr>AirArabia</vt:lpstr>
      <vt:lpstr>Arial</vt:lpstr>
      <vt:lpstr>SimplifiedArabic-Bold</vt:lpstr>
      <vt:lpstr>Lato</vt:lpstr>
      <vt:lpstr>Wingdings</vt:lpstr>
      <vt:lpstr>SimplifiedArabic</vt:lpstr>
      <vt:lpstr>ArialMT</vt:lpstr>
      <vt:lpstr>AirArabia Normal</vt:lpstr>
      <vt:lpstr>SymbolMT</vt:lpstr>
      <vt:lpstr>أهرامات - من ادركها بوربوينت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bachtiar nurhakim</dc:creator>
  <cp:lastModifiedBy>AL Laith Group</cp:lastModifiedBy>
  <cp:revision>73</cp:revision>
  <dcterms:created xsi:type="dcterms:W3CDTF">2019-09-04T02:10:47Z</dcterms:created>
  <dcterms:modified xsi:type="dcterms:W3CDTF">2021-07-09T17:03:31Z</dcterms:modified>
</cp:coreProperties>
</file>